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485" r:id="rId3"/>
    <p:sldId id="1069" r:id="rId4"/>
    <p:sldId id="1099" r:id="rId5"/>
    <p:sldId id="1016" r:id="rId6"/>
    <p:sldId id="1101" r:id="rId7"/>
    <p:sldId id="1102" r:id="rId8"/>
    <p:sldId id="1187" r:id="rId9"/>
    <p:sldId id="1104" r:id="rId10"/>
    <p:sldId id="1278" r:id="rId11"/>
    <p:sldId id="1277" r:id="rId12"/>
    <p:sldId id="1275" r:id="rId13"/>
    <p:sldId id="1276" r:id="rId14"/>
    <p:sldId id="1133" r:id="rId15"/>
    <p:sldId id="1218" r:id="rId16"/>
    <p:sldId id="1135" r:id="rId17"/>
    <p:sldId id="1134" r:id="rId18"/>
    <p:sldId id="1204" r:id="rId19"/>
    <p:sldId id="1103" r:id="rId20"/>
    <p:sldId id="1202" r:id="rId21"/>
    <p:sldId id="1205" r:id="rId22"/>
    <p:sldId id="1143" r:id="rId23"/>
    <p:sldId id="1244" r:id="rId24"/>
    <p:sldId id="1136" r:id="rId25"/>
    <p:sldId id="1137" r:id="rId26"/>
    <p:sldId id="1139" r:id="rId27"/>
    <p:sldId id="1140" r:id="rId28"/>
    <p:sldId id="1279" r:id="rId29"/>
    <p:sldId id="1280" r:id="rId30"/>
    <p:sldId id="1281" r:id="rId31"/>
    <p:sldId id="1015" r:id="rId32"/>
    <p:sldId id="1243" r:id="rId33"/>
    <p:sldId id="1301" r:id="rId34"/>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2" userDrawn="1">
          <p15:clr>
            <a:srgbClr val="A4A3A4"/>
          </p15:clr>
        </p15:guide>
        <p15:guide id="2" pos="2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D4E8F3"/>
    <a:srgbClr val="104C9E"/>
    <a:srgbClr val="FF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varScale="1">
        <p:scale>
          <a:sx n="111" d="100"/>
          <a:sy n="111" d="100"/>
        </p:scale>
        <p:origin x="1536" y="114"/>
      </p:cViewPr>
      <p:guideLst>
        <p:guide orient="horz" pos="2222"/>
        <p:guide pos="2898"/>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页眉占位符 1"/>
          <p:cNvSpPr>
            <a:spLocks noGrp="1"/>
          </p:cNvSpPr>
          <p:nvPr>
            <p:ph type="hdr" sz="quarter"/>
          </p:nvPr>
        </p:nvSpPr>
        <p:spPr>
          <a:xfrm>
            <a:off x="0" y="0"/>
            <a:ext cx="2971800" cy="458788"/>
          </a:xfrm>
          <a:prstGeom prst="rect">
            <a:avLst/>
          </a:prstGeom>
          <a:noFill/>
          <a:ln w="9525">
            <a:noFill/>
          </a:ln>
        </p:spPr>
        <p:txBody>
          <a:bodyPr vert="horz" anchor="t"/>
          <a:lstStyle>
            <a:lvl1pPr eaLnBrk="1" hangingPunct="1">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3" name="日期占位符 2"/>
          <p:cNvSpPr>
            <a:spLocks noGrp="1"/>
          </p:cNvSpPr>
          <p:nvPr>
            <p:ph type="dt"/>
          </p:nvPr>
        </p:nvSpPr>
        <p:spPr>
          <a:xfrm>
            <a:off x="3884613" y="0"/>
            <a:ext cx="2971800" cy="458788"/>
          </a:xfrm>
          <a:prstGeom prst="rect">
            <a:avLst/>
          </a:prstGeom>
          <a:noFill/>
          <a:ln w="9525">
            <a:noFill/>
          </a:ln>
        </p:spPr>
        <p:txBody>
          <a:bodyPr vert="horz" anchor="t"/>
          <a:lstStyle>
            <a:lvl1pPr algn="r" eaLnBrk="1" hangingPunct="1">
              <a:buFont typeface="Arial" panose="020B0604020202020204" pitchFamily="34" charset="0"/>
              <a:buNone/>
              <a:defRPr sz="12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2019-4-25</a:t>
            </a:r>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幻灯片图像占位符 3"/>
          <p:cNvSpPr>
            <a:spLocks noGrp="1" noRot="1"/>
          </p:cNvSpPr>
          <p:nvPr>
            <p:ph type="sldImg"/>
          </p:nvPr>
        </p:nvSpPr>
        <p:spPr>
          <a:xfrm>
            <a:off x="1371600" y="1143000"/>
            <a:ext cx="4114800" cy="3086100"/>
          </a:xfrm>
          <a:prstGeom prst="rect">
            <a:avLst/>
          </a:prstGeom>
          <a:noFill/>
          <a:ln w="9525">
            <a:noFill/>
          </a:ln>
        </p:spPr>
      </p:sp>
      <p:sp>
        <p:nvSpPr>
          <p:cNvPr id="10245" name="备注占位符 4"/>
          <p:cNvSpPr>
            <a:spLocks noGrp="1" noRot="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6" name="页脚占位符 5"/>
          <p:cNvSpPr>
            <a:spLocks noGrp="1"/>
          </p:cNvSpPr>
          <p:nvPr>
            <p:ph type="ftr" sz="quarter"/>
          </p:nvPr>
        </p:nvSpPr>
        <p:spPr>
          <a:xfrm>
            <a:off x="0" y="8685213"/>
            <a:ext cx="2971800" cy="458788"/>
          </a:xfrm>
          <a:prstGeom prst="rect">
            <a:avLst/>
          </a:prstGeom>
          <a:noFill/>
          <a:ln w="9525">
            <a:noFill/>
          </a:ln>
        </p:spPr>
        <p:txBody>
          <a:bodyPr vert="horz" anchor="b"/>
          <a:lstStyle>
            <a:lvl1pPr eaLnBrk="1" hangingPunct="1">
              <a:buFont typeface="Arial" panose="020B0604020202020204" pitchFamily="34" charset="0"/>
              <a:buNone/>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7" name="灯片编号占位符 6"/>
          <p:cNvSpPr>
            <a:spLocks noGrp="1"/>
          </p:cNvSpPr>
          <p:nvPr>
            <p:ph type="sldNum" sz="quarter"/>
          </p:nvPr>
        </p:nvSpPr>
        <p:spPr>
          <a:xfrm>
            <a:off x="3884613" y="8685213"/>
            <a:ext cx="2971800" cy="458788"/>
          </a:xfrm>
          <a:prstGeom prst="rect">
            <a:avLst/>
          </a:prstGeom>
          <a:noFill/>
          <a:ln w="9525">
            <a:noFill/>
          </a:ln>
        </p:spPr>
        <p:txBody>
          <a:bodyPr vert="horz" anchor="b"/>
          <a:lstStyle>
            <a:lvl1pPr algn="r" eaLnBrk="1" hangingPunct="1">
              <a:buFont typeface="Arial" panose="020B0604020202020204" pitchFamily="34" charset="0"/>
              <a:buNone/>
              <a:defRPr sz="12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BFA4DD4-0A8A-45F8-B1FA-E95F63ECD183}"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latinLnBrk="1" hangingPunct="0">
      <a:spcBef>
        <a:spcPct val="0"/>
      </a:spcBef>
      <a:spcAft>
        <a:spcPct val="0"/>
      </a:spcAft>
      <a:defRPr sz="1200" b="1" kern="1200">
        <a:solidFill>
          <a:schemeClr val="tx1"/>
        </a:solidFill>
        <a:latin typeface="Calibri" panose="020F0502020204030204" pitchFamily="34" charset="0"/>
      </a:defRPr>
    </a:lvl1pPr>
    <a:lvl2pPr marL="457200" lvl="1" algn="l" rtl="0" eaLnBrk="0" fontAlgn="base" latinLnBrk="1" hangingPunct="0">
      <a:spcBef>
        <a:spcPct val="0"/>
      </a:spcBef>
      <a:spcAft>
        <a:spcPct val="0"/>
      </a:spcAft>
      <a:defRPr sz="1200" b="1" kern="1200">
        <a:solidFill>
          <a:schemeClr val="tx1"/>
        </a:solidFill>
        <a:latin typeface="Calibri" panose="020F0502020204030204" pitchFamily="34" charset="0"/>
        <a:ea typeface="宋体" panose="02010600030101010101" pitchFamily="2" charset="-122"/>
      </a:defRPr>
    </a:lvl2pPr>
    <a:lvl3pPr marL="914400" lvl="2" algn="l" rtl="0" eaLnBrk="0" fontAlgn="base" latinLnBrk="1" hangingPunct="0">
      <a:spcBef>
        <a:spcPct val="0"/>
      </a:spcBef>
      <a:spcAft>
        <a:spcPct val="0"/>
      </a:spcAft>
      <a:defRPr sz="1200" b="1" kern="1200">
        <a:solidFill>
          <a:schemeClr val="tx1"/>
        </a:solidFill>
        <a:latin typeface="Calibri" panose="020F0502020204030204" pitchFamily="34" charset="0"/>
        <a:ea typeface="宋体" panose="02010600030101010101" pitchFamily="2" charset="-122"/>
      </a:defRPr>
    </a:lvl3pPr>
    <a:lvl4pPr marL="1371600" lvl="3" algn="l" rtl="0" eaLnBrk="0" fontAlgn="base" latinLnBrk="1" hangingPunct="0">
      <a:spcBef>
        <a:spcPct val="0"/>
      </a:spcBef>
      <a:spcAft>
        <a:spcPct val="0"/>
      </a:spcAft>
      <a:defRPr sz="1200" b="1" kern="1200">
        <a:solidFill>
          <a:schemeClr val="tx1"/>
        </a:solidFill>
        <a:latin typeface="Calibri" panose="020F0502020204030204" pitchFamily="34" charset="0"/>
        <a:ea typeface="宋体" panose="02010600030101010101" pitchFamily="2" charset="-122"/>
      </a:defRPr>
    </a:lvl4pPr>
    <a:lvl5pPr marL="1828800" lvl="4" algn="l" rtl="0" eaLnBrk="0" fontAlgn="base" latinLnBrk="1" hangingPunct="0">
      <a:spcBef>
        <a:spcPct val="0"/>
      </a:spcBef>
      <a:spcAft>
        <a:spcPct val="0"/>
      </a:spcAft>
      <a:defRPr sz="1200" b="1" kern="1200">
        <a:solidFill>
          <a:schemeClr val="tx1"/>
        </a:solidFill>
        <a:latin typeface="Calibri" panose="020F050202020403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200" b="1" i="0" u="none" kern="1200">
        <a:solidFill>
          <a:schemeClr val="tx1"/>
        </a:solidFill>
        <a:latin typeface="Calibri" panose="020F050202020403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200" b="1" i="0" u="none" kern="1200">
        <a:solidFill>
          <a:schemeClr val="tx1"/>
        </a:solidFill>
        <a:latin typeface="Calibri" panose="020F050202020403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200" b="1" i="0" u="none" kern="1200">
        <a:solidFill>
          <a:schemeClr val="tx1"/>
        </a:solidFill>
        <a:latin typeface="Calibri" panose="020F050202020403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200" b="1" i="0" u="none" kern="1200">
        <a:solidFill>
          <a:schemeClr val="tx1"/>
        </a:solidFill>
        <a:latin typeface="Calibri" panose="020F050202020403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1" hangingPunct="0">
              <a:lnSpc>
                <a:spcPct val="100000"/>
              </a:lnSpc>
              <a:spcBef>
                <a:spcPct val="20000"/>
              </a:spcBef>
              <a:spcAft>
                <a:spcPct val="0"/>
              </a:spcAft>
              <a:buClrTx/>
              <a:buSzTx/>
              <a:buFontTx/>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Rectangle 4"/>
          <p:cNvSpPr>
            <a:spLocks noGrp="1"/>
          </p:cNvSpPr>
          <p:nvPr>
            <p:ph type="dt" sz="half"/>
          </p:nvPr>
        </p:nvSpPr>
        <p:spPr>
          <a:xfrm>
            <a:off x="457200" y="6245225"/>
            <a:ext cx="2133600" cy="476250"/>
          </a:xfrm>
          <a:prstGeom prst="rect">
            <a:avLst/>
          </a:prstGeom>
          <a:noFill/>
          <a:ln w="9525">
            <a:noFill/>
          </a:ln>
        </p:spPr>
        <p:txBody>
          <a:bodyPr vert="horz" wrap="square" anchor="t"/>
          <a:lstStyle>
            <a:lvl1pPr indent="0" eaLnBrk="1" hangingPunct="1">
              <a:buFont typeface="Arial" panose="020B0604020202020204" pitchFamily="34" charset="0"/>
              <a:buNone/>
              <a:defRPr sz="14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p:cNvSpPr>
          <p:nvPr>
            <p:ph type="ftr" sz="quarter"/>
          </p:nvPr>
        </p:nvSpPr>
        <p:spPr>
          <a:xfrm>
            <a:off x="3124200" y="6245225"/>
            <a:ext cx="2895600" cy="476250"/>
          </a:xfrm>
          <a:prstGeom prst="rect">
            <a:avLst/>
          </a:prstGeom>
          <a:noFill/>
          <a:ln w="9525">
            <a:noFill/>
          </a:ln>
        </p:spPr>
        <p:txBody>
          <a:bodyPr vert="horz" wrap="square" anchor="t"/>
          <a:lstStyle>
            <a:lvl1pPr indent="0" algn="ctr" eaLnBrk="1" hangingPunct="1">
              <a:buFont typeface="Arial" panose="020B0604020202020204" pitchFamily="34" charset="0"/>
              <a:buNone/>
              <a:defRPr sz="1400" noProof="1">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2" name="Rectangle 6"/>
          <p:cNvSpPr>
            <a:spLocks noGrp="1"/>
          </p:cNvSpPr>
          <p:nvPr>
            <p:ph type="sldNum" sz="quarter"/>
          </p:nvPr>
        </p:nvSpPr>
        <p:spPr>
          <a:xfrm>
            <a:off x="6553200" y="6245225"/>
            <a:ext cx="2133600" cy="476250"/>
          </a:xfrm>
          <a:prstGeom prst="rect">
            <a:avLst/>
          </a:prstGeom>
          <a:noFill/>
          <a:ln w="9525">
            <a:noFill/>
          </a:ln>
        </p:spPr>
        <p:txBody>
          <a:bodyPr vert="horz" wrap="square" anchor="t"/>
          <a:lstStyle>
            <a:lvl1pPr indent="0" algn="r" eaLnBrk="1" hangingPunct="1">
              <a:buFont typeface="Arial" panose="020B0604020202020204" pitchFamily="34" charset="0"/>
              <a:buNone/>
              <a:defRPr sz="14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5" name="Picture 7" descr="PPT背景2"/>
          <p:cNvPicPr>
            <a:picLocks noChangeAspect="1"/>
          </p:cNvPicPr>
          <p:nvPr userDrawn="1"/>
        </p:nvPicPr>
        <p:blipFill>
          <a:blip r:embed="rId12"/>
          <a:stretch>
            <a:fillRect/>
          </a:stretch>
        </p:blipFill>
        <p:spPr>
          <a:xfrm>
            <a:off x="0" y="188913"/>
            <a:ext cx="9144000" cy="666908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latinLnBrk="1" hangingPunct="0">
        <a:spcBef>
          <a:spcPct val="0"/>
        </a:spcBef>
        <a:spcAft>
          <a:spcPct val="0"/>
        </a:spcAft>
        <a:defRPr kern="1200">
          <a:solidFill>
            <a:schemeClr val="tx2"/>
          </a:solidFill>
          <a:latin typeface="+mj-lt"/>
          <a:ea typeface="+mj-ea"/>
          <a:cs typeface="+mj-cs"/>
        </a:defRPr>
      </a:lvl1pPr>
      <a:lvl2pPr algn="ctr" rtl="0" eaLnBrk="0" fontAlgn="base" latinLnBrk="1" hangingPunct="0">
        <a:spcBef>
          <a:spcPct val="0"/>
        </a:spcBef>
        <a:spcAft>
          <a:spcPct val="0"/>
        </a:spcAft>
        <a:defRPr>
          <a:solidFill>
            <a:schemeClr val="tx2"/>
          </a:solidFill>
          <a:latin typeface="Arial" panose="020B0604020202020204" pitchFamily="34" charset="0"/>
        </a:defRPr>
      </a:lvl2pPr>
      <a:lvl3pPr algn="ctr" rtl="0" eaLnBrk="0" fontAlgn="base" latinLnBrk="1" hangingPunct="0">
        <a:spcBef>
          <a:spcPct val="0"/>
        </a:spcBef>
        <a:spcAft>
          <a:spcPct val="0"/>
        </a:spcAft>
        <a:defRPr>
          <a:solidFill>
            <a:schemeClr val="tx2"/>
          </a:solidFill>
          <a:latin typeface="Arial" panose="020B0604020202020204" pitchFamily="34" charset="0"/>
        </a:defRPr>
      </a:lvl3pPr>
      <a:lvl4pPr algn="ctr" rtl="0" eaLnBrk="0" fontAlgn="base" latinLnBrk="1" hangingPunct="0">
        <a:spcBef>
          <a:spcPct val="0"/>
        </a:spcBef>
        <a:spcAft>
          <a:spcPct val="0"/>
        </a:spcAft>
        <a:defRPr>
          <a:solidFill>
            <a:schemeClr val="tx2"/>
          </a:solidFill>
          <a:latin typeface="Arial" panose="020B0604020202020204" pitchFamily="34" charset="0"/>
        </a:defRPr>
      </a:lvl4pPr>
      <a:lvl5pPr algn="ctr" rtl="0" eaLnBrk="0" fontAlgn="base" latinLnBrk="1" hangingPunct="0">
        <a:spcBef>
          <a:spcPct val="0"/>
        </a:spcBef>
        <a:spcAft>
          <a:spcPct val="0"/>
        </a:spcAft>
        <a:defRPr>
          <a:solidFill>
            <a:schemeClr val="tx2"/>
          </a:solidFill>
          <a:latin typeface="Arial" panose="020B0604020202020204" pitchFamily="34" charset="0"/>
        </a:defRPr>
      </a:lvl5pPr>
      <a:lvl6pPr marL="457200" algn="ctr" rtl="0" eaLnBrk="0" fontAlgn="base" latinLnBrk="1" hangingPunct="0">
        <a:spcBef>
          <a:spcPct val="0"/>
        </a:spcBef>
        <a:spcAft>
          <a:spcPct val="0"/>
        </a:spcAft>
        <a:defRPr>
          <a:solidFill>
            <a:schemeClr val="tx2"/>
          </a:solidFill>
          <a:latin typeface="Arial" panose="020B0604020202020204" pitchFamily="34" charset="0"/>
        </a:defRPr>
      </a:lvl6pPr>
      <a:lvl7pPr marL="914400" algn="ctr" rtl="0" eaLnBrk="0" fontAlgn="base" latinLnBrk="1" hangingPunct="0">
        <a:spcBef>
          <a:spcPct val="0"/>
        </a:spcBef>
        <a:spcAft>
          <a:spcPct val="0"/>
        </a:spcAft>
        <a:defRPr>
          <a:solidFill>
            <a:schemeClr val="tx2"/>
          </a:solidFill>
          <a:latin typeface="Arial" panose="020B0604020202020204" pitchFamily="34" charset="0"/>
        </a:defRPr>
      </a:lvl7pPr>
      <a:lvl8pPr marL="1371600" algn="ctr" rtl="0" eaLnBrk="0" fontAlgn="base" latinLnBrk="1" hangingPunct="0">
        <a:spcBef>
          <a:spcPct val="0"/>
        </a:spcBef>
        <a:spcAft>
          <a:spcPct val="0"/>
        </a:spcAft>
        <a:defRPr>
          <a:solidFill>
            <a:schemeClr val="tx2"/>
          </a:solidFill>
          <a:latin typeface="Arial" panose="020B0604020202020204" pitchFamily="34" charset="0"/>
        </a:defRPr>
      </a:lvl8pPr>
      <a:lvl9pPr marL="1828800" algn="ctr" rtl="0" eaLnBrk="0" fontAlgn="base" latinLnBrk="1" hangingPunct="0">
        <a:spcBef>
          <a:spcPct val="0"/>
        </a:spcBef>
        <a:spcAft>
          <a:spcPct val="0"/>
        </a:spcAft>
        <a:defRPr>
          <a:solidFill>
            <a:schemeClr val="tx2"/>
          </a:solidFill>
          <a:latin typeface="Arial" panose="020B0604020202020204" pitchFamily="34" charset="0"/>
        </a:defRPr>
      </a:lvl9pPr>
    </p:titleStyle>
    <p:bodyStyle>
      <a:lvl1pPr marL="342900" indent="-342900" algn="l" rtl="0" eaLnBrk="0" fontAlgn="base" latinLnBrk="1" hangingPunct="0">
        <a:spcBef>
          <a:spcPct val="20000"/>
        </a:spcBef>
        <a:spcAft>
          <a:spcPct val="0"/>
        </a:spcAft>
        <a:buChar char="•"/>
        <a:defRPr sz="3200" b="1" kern="1200">
          <a:solidFill>
            <a:schemeClr val="tx1"/>
          </a:solidFill>
          <a:latin typeface="+mn-lt"/>
          <a:ea typeface="+mn-ea"/>
          <a:cs typeface="+mn-cs"/>
        </a:defRPr>
      </a:lvl1pPr>
      <a:lvl2pPr marL="342900" lvl="1" indent="-228600" algn="l" rtl="0" eaLnBrk="0" fontAlgn="base" latinLnBrk="1" hangingPunct="0">
        <a:spcBef>
          <a:spcPct val="20000"/>
        </a:spcBef>
        <a:spcAft>
          <a:spcPct val="0"/>
        </a:spcAft>
        <a:buChar char="•"/>
        <a:defRPr sz="3200" b="1" kern="1200">
          <a:solidFill>
            <a:schemeClr val="tx1"/>
          </a:solidFill>
          <a:latin typeface="宋体" panose="02010600030101010101" pitchFamily="2" charset="-122"/>
          <a:ea typeface="+mn-ea"/>
          <a:cs typeface="+mn-cs"/>
          <a:sym typeface="Arial" panose="020B0604020202020204" pitchFamily="34" charset="0"/>
        </a:defRPr>
      </a:lvl2pPr>
      <a:lvl3pPr marL="342900" lvl="2" indent="228600" algn="l" rtl="0" eaLnBrk="0" fontAlgn="base" latinLnBrk="1" hangingPunct="0">
        <a:spcBef>
          <a:spcPct val="20000"/>
        </a:spcBef>
        <a:spcAft>
          <a:spcPct val="0"/>
        </a:spcAft>
        <a:buChar char="•"/>
        <a:defRPr sz="2800" b="1"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3pPr>
      <a:lvl4pPr marL="1143000" lvl="3" indent="228600" algn="l" rtl="0" eaLnBrk="0" fontAlgn="base" latinLnBrk="1" hangingPunct="0">
        <a:spcBef>
          <a:spcPct val="20000"/>
        </a:spcBef>
        <a:spcAft>
          <a:spcPct val="0"/>
        </a:spcAft>
        <a:buChar char="•"/>
        <a:defRPr sz="2400" b="1"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4pPr>
      <a:lvl5pPr marL="1600200" lvl="4" indent="228600" algn="l" rtl="0" eaLnBrk="0" fontAlgn="base" latinLnBrk="1" hangingPunct="0">
        <a:spcBef>
          <a:spcPct val="20000"/>
        </a:spcBef>
        <a:spcAft>
          <a:spcPct val="0"/>
        </a:spcAft>
        <a:buChar char="–"/>
        <a:defRPr sz="2000" b="1"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5pPr>
      <a:lvl6pPr marL="2514600" lvl="5" indent="-228600" algn="l" defTabSz="914400" eaLnBrk="0" fontAlgn="base" latinLnBrk="1" hangingPunct="0">
        <a:lnSpc>
          <a:spcPct val="100000"/>
        </a:lnSpc>
        <a:spcBef>
          <a:spcPct val="20000"/>
        </a:spcBef>
        <a:spcAft>
          <a:spcPct val="0"/>
        </a:spcAft>
        <a:buChar char="–"/>
        <a:defRPr sz="2000" b="1" i="0" u="none"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6pPr>
      <a:lvl7pPr marL="2971800" lvl="6" indent="-228600" algn="l" defTabSz="914400" eaLnBrk="0" fontAlgn="base" latinLnBrk="1" hangingPunct="0">
        <a:lnSpc>
          <a:spcPct val="100000"/>
        </a:lnSpc>
        <a:spcBef>
          <a:spcPct val="20000"/>
        </a:spcBef>
        <a:spcAft>
          <a:spcPct val="0"/>
        </a:spcAft>
        <a:buChar char="–"/>
        <a:defRPr sz="2000" b="1" i="0" u="none"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7pPr>
      <a:lvl8pPr marL="3429000" lvl="7" indent="-228600" algn="l" defTabSz="914400" eaLnBrk="0" fontAlgn="base" latinLnBrk="1" hangingPunct="0">
        <a:lnSpc>
          <a:spcPct val="100000"/>
        </a:lnSpc>
        <a:spcBef>
          <a:spcPct val="20000"/>
        </a:spcBef>
        <a:spcAft>
          <a:spcPct val="0"/>
        </a:spcAft>
        <a:buChar char="–"/>
        <a:defRPr sz="2000" b="1" i="0" u="none"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8pPr>
      <a:lvl9pPr marL="3886200" lvl="8" indent="-228600" algn="l" defTabSz="914400" eaLnBrk="0" fontAlgn="base" latinLnBrk="1" hangingPunct="0">
        <a:lnSpc>
          <a:spcPct val="100000"/>
        </a:lnSpc>
        <a:spcBef>
          <a:spcPct val="20000"/>
        </a:spcBef>
        <a:spcAft>
          <a:spcPct val="0"/>
        </a:spcAft>
        <a:buChar char="–"/>
        <a:defRPr sz="2000" b="1" i="0" u="none" kern="1200">
          <a:solidFill>
            <a:schemeClr val="tx1"/>
          </a:solidFill>
          <a:latin typeface="Arial" panose="020B0604020202020204" pitchFamily="34" charset="0"/>
          <a:ea typeface="宋体" panose="02010600030101010101" pitchFamily="2" charset="-122"/>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矩形 2"/>
          <p:cNvSpPr/>
          <p:nvPr/>
        </p:nvSpPr>
        <p:spPr>
          <a:xfrm>
            <a:off x="728663" y="2499360"/>
            <a:ext cx="7775575" cy="2399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defRPr/>
            </a:pPr>
            <a:r>
              <a:rPr lang="zh-CN" altLang="en-US"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退休</a:t>
            </a:r>
            <a:r>
              <a:rPr lang="en-US" altLang="zh-CN"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a:t>
            </a:r>
            <a:r>
              <a:rPr lang="zh-CN" altLang="en-US"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一件事</a:t>
            </a:r>
            <a:r>
              <a:rPr lang="en-US" altLang="zh-CN"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a:t>
            </a:r>
            <a:r>
              <a:rPr lang="zh-CN" altLang="en-US"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及</a:t>
            </a:r>
            <a:r>
              <a:rPr lang="zh-CN" altLang="en-US"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rPr>
              <a:t>退休资格预审</a:t>
            </a:r>
            <a:endParaRPr lang="zh-CN" altLang="en-US" sz="3200" kern="10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sym typeface="+mn-ea"/>
            </a:endParaRPr>
          </a:p>
          <a:p>
            <a:pPr marL="0" marR="0" lvl="0" indent="0" algn="ctr" defTabSz="914400" rtl="0" eaLnBrk="0" fontAlgn="base" latinLnBrk="0" hangingPunct="0">
              <a:lnSpc>
                <a:spcPct val="100000"/>
              </a:lnSpc>
              <a:spcBef>
                <a:spcPct val="0"/>
              </a:spcBef>
              <a:spcAft>
                <a:spcPts val="0"/>
              </a:spcAft>
              <a:buClrTx/>
              <a:buSzTx/>
              <a:buFontTx/>
              <a:buNone/>
              <a:defRPr/>
            </a:pPr>
            <a:r>
              <a:rPr kumimoji="0" lang="zh-CN" altLang="en-US" sz="3200" b="0" i="0" u="none" strike="noStrike" kern="100" cap="none" spc="0" normalizeH="0" baseline="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rPr>
              <a:t>业务培训</a:t>
            </a:r>
            <a:endParaRPr kumimoji="0" lang="zh-CN" altLang="en-US" sz="3200" b="0" i="0" u="none" strike="noStrike" kern="100" cap="none" spc="0" normalizeH="0" baseline="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defRPr/>
            </a:pPr>
            <a:endParaRPr kumimoji="0" lang="en-US" altLang="zh-CN" sz="3200" b="0" i="0" u="none" strike="noStrike" kern="100" cap="none" spc="0" normalizeH="0" baseline="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方正小标宋简体" panose="03000509000000000000" pitchFamily="65"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defRPr/>
            </a:pPr>
            <a:endParaRPr kumimoji="0" lang="zh-CN" altLang="zh-CN" sz="1400" b="0" i="0" u="none" strike="noStrike" kern="100" cap="none" spc="0" normalizeH="0" baseline="0" noProof="0" dirty="0">
              <a:ln>
                <a:noFill/>
              </a:ln>
              <a:solidFill>
                <a:schemeClr val="accent1">
                  <a:lumMod val="25000"/>
                </a:schemeClr>
              </a:solidFill>
              <a:effectLst>
                <a:outerShdw blurRad="38100" dist="38100" dir="2700000" algn="tl">
                  <a:srgbClr val="000000">
                    <a:alpha val="43137"/>
                  </a:srgbClr>
                </a:outerShdw>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长春净月高新区人力资源和社会保障局</a:t>
            </a:r>
            <a:endParaRPr kumimoji="0" lang="zh-CN" altLang="en-US" sz="2000" b="0"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2025</a:t>
            </a:r>
            <a:r>
              <a:rPr kumimoji="0" lang="zh-CN" altLang="en-US" sz="2000" b="0" i="0" u="none" strike="noStrike" kern="1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年</a:t>
            </a:r>
            <a:r>
              <a:rPr kumimoji="0" lang="en-US" altLang="zh-CN" sz="2000" b="0" i="0" u="none" strike="noStrike" kern="1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4</a:t>
            </a:r>
            <a:r>
              <a:rPr kumimoji="0" lang="zh-CN" altLang="en-US" sz="2000" b="0" i="0" u="none" strike="noStrike" kern="1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楷体" panose="02010609060101010101" pitchFamily="49" charset="-122"/>
                <a:cs typeface="Times New Roman" panose="02020603050405020304" pitchFamily="18" charset="0"/>
              </a:rPr>
              <a:t>月</a:t>
            </a:r>
            <a:endParaRPr kumimoji="0" lang="zh-CN" altLang="zh-CN" sz="1200" b="0" i="0" u="none" strike="noStrike" kern="100" cap="none" spc="0" normalizeH="0" baseline="0" noProof="0" dirty="0">
              <a:ln>
                <a:noFill/>
              </a:ln>
              <a:solidFill>
                <a:schemeClr val="tx1"/>
              </a:solidFill>
              <a:effectLst>
                <a:outerShdw blurRad="38100" dist="38100" dir="2700000" algn="tl">
                  <a:srgbClr val="000000">
                    <a:alpha val="43137"/>
                  </a:srgbClr>
                </a:outerShdw>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832735" y="128333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a:t>
            </a:r>
            <a:r>
              <a:rPr lang="zh-CN" altLang="en-US" sz="2400" dirty="0">
                <a:solidFill>
                  <a:srgbClr val="E36C09"/>
                </a:solidFill>
                <a:latin typeface="楷体" panose="02010609060101010101" pitchFamily="49" charset="-122"/>
                <a:ea typeface="楷体" panose="02010609060101010101" pitchFamily="49" charset="-122"/>
              </a:rPr>
              <a:t>设置经办人</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F91D605-BF1A-479D-894E-BB4B4EE70D48}"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 name="图片 4" descr="微信截图_20240620164542"/>
          <p:cNvPicPr>
            <a:picLocks noChangeAspect="1"/>
          </p:cNvPicPr>
          <p:nvPr/>
        </p:nvPicPr>
        <p:blipFill>
          <a:blip r:embed="rId1"/>
          <a:stretch>
            <a:fillRect/>
          </a:stretch>
        </p:blipFill>
        <p:spPr>
          <a:xfrm>
            <a:off x="683895" y="2183130"/>
            <a:ext cx="7994015" cy="3775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832735" y="128333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（二）登录</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3" name="图片 2" descr="微信截图_20240620164658"/>
          <p:cNvPicPr>
            <a:picLocks noChangeAspect="1"/>
          </p:cNvPicPr>
          <p:nvPr/>
        </p:nvPicPr>
        <p:blipFill>
          <a:blip r:embed="rId1"/>
          <a:stretch>
            <a:fillRect/>
          </a:stretch>
        </p:blipFill>
        <p:spPr>
          <a:xfrm>
            <a:off x="899795" y="1772920"/>
            <a:ext cx="6993890" cy="4079240"/>
          </a:xfrm>
          <a:prstGeom prst="rect">
            <a:avLst/>
          </a:prstGeom>
        </p:spPr>
      </p:pic>
      <p:sp>
        <p:nvSpPr>
          <p:cNvPr id="5" name="文本框 4"/>
          <p:cNvSpPr txBox="1"/>
          <p:nvPr/>
        </p:nvSpPr>
        <p:spPr>
          <a:xfrm>
            <a:off x="971550" y="5887720"/>
            <a:ext cx="8020050" cy="321945"/>
          </a:xfrm>
          <a:prstGeom prst="rect">
            <a:avLst/>
          </a:prstGeom>
          <a:noFill/>
        </p:spPr>
        <p:txBody>
          <a:bodyPr wrap="square" rtlCol="0">
            <a:spAutoFit/>
          </a:bodyPr>
          <a:p>
            <a:r>
              <a:rPr lang="zh-CN" altLang="en-US" sz="1500" b="1"/>
              <a:t>设置完经办人之后就可以退出单位账号了，重新登录</a:t>
            </a:r>
            <a:r>
              <a:rPr lang="en-US" altLang="zh-CN" sz="1500" b="1"/>
              <a:t>“</a:t>
            </a:r>
            <a:r>
              <a:rPr lang="zh-CN" altLang="en-US" sz="1500" b="1"/>
              <a:t>经办人账号</a:t>
            </a:r>
            <a:r>
              <a:rPr lang="en-US" altLang="zh-CN" sz="1500" b="1"/>
              <a:t>”</a:t>
            </a:r>
            <a:r>
              <a:rPr lang="zh-CN" altLang="en-US" sz="1500" b="1"/>
              <a:t>办理退休资格预审业务</a:t>
            </a:r>
            <a:endParaRPr lang="zh-CN" altLang="en-US" sz="15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pic>
        <p:nvPicPr>
          <p:cNvPr id="2" name="图片 1"/>
          <p:cNvPicPr/>
          <p:nvPr/>
        </p:nvPicPr>
        <p:blipFill>
          <a:blip r:embed="rId1"/>
          <a:stretch>
            <a:fillRect/>
          </a:stretch>
        </p:blipFill>
        <p:spPr>
          <a:xfrm>
            <a:off x="1288415" y="2475230"/>
            <a:ext cx="6636385" cy="3738245"/>
          </a:xfrm>
          <a:prstGeom prst="rect">
            <a:avLst/>
          </a:prstGeom>
          <a:noFill/>
          <a:ln w="9525">
            <a:noFill/>
          </a:ln>
        </p:spPr>
      </p:pic>
      <p:sp>
        <p:nvSpPr>
          <p:cNvPr id="6" name="TextBox 4"/>
          <p:cNvSpPr>
            <a:spLocks noChangeArrowheads="1"/>
          </p:cNvSpPr>
          <p:nvPr/>
        </p:nvSpPr>
        <p:spPr bwMode="auto">
          <a:xfrm>
            <a:off x="2832735" y="1283335"/>
            <a:ext cx="46653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（二）重新登录经办人</a:t>
            </a:r>
            <a:r>
              <a:rPr lang="zh-CN" altLang="en-US" sz="2400" dirty="0">
                <a:solidFill>
                  <a:srgbClr val="E36C09"/>
                </a:solidFill>
                <a:latin typeface="楷体" panose="02010609060101010101" pitchFamily="49" charset="-122"/>
                <a:ea typeface="楷体" panose="02010609060101010101" pitchFamily="49" charset="-122"/>
              </a:rPr>
              <a:t>账号</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1356995" y="1750695"/>
            <a:ext cx="6671310" cy="645160"/>
          </a:xfrm>
          <a:prstGeom prst="rect">
            <a:avLst/>
          </a:prstGeom>
          <a:noFill/>
        </p:spPr>
        <p:txBody>
          <a:bodyPr wrap="square" rtlCol="0">
            <a:spAutoFit/>
          </a:bodyPr>
          <a:p>
            <a:pPr algn="ctr"/>
            <a:r>
              <a:rPr lang="zh-CN">
                <a:sym typeface="+mn-ea"/>
              </a:rPr>
              <a:t>吉林省人力资源和社会保障网上办事大厅（智慧人社）</a:t>
            </a:r>
            <a:endParaRPr lang="zh-CN">
              <a:sym typeface="+mn-ea"/>
            </a:endParaRPr>
          </a:p>
          <a:p>
            <a:pPr algn="ctr"/>
            <a:r>
              <a:rPr lang="zh-CN">
                <a:sym typeface="+mn-ea"/>
              </a:rPr>
              <a:t>网址：https://zhrs.hrss.jl.gov.cn</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748155" y="1166495"/>
            <a:ext cx="5647690" cy="4886325"/>
            <a:chOff x="2753" y="1837"/>
            <a:chExt cx="8894" cy="7695"/>
          </a:xfrm>
        </p:grpSpPr>
        <p:pic>
          <p:nvPicPr>
            <p:cNvPr id="3" name="图片 2"/>
            <p:cNvPicPr/>
            <p:nvPr/>
          </p:nvPicPr>
          <p:blipFill>
            <a:blip r:embed="rId1"/>
            <a:stretch>
              <a:fillRect/>
            </a:stretch>
          </p:blipFill>
          <p:spPr>
            <a:xfrm>
              <a:off x="2761" y="1837"/>
              <a:ext cx="4425" cy="3300"/>
            </a:xfrm>
            <a:prstGeom prst="rect">
              <a:avLst/>
            </a:prstGeom>
            <a:noFill/>
            <a:ln w="9525">
              <a:noFill/>
            </a:ln>
          </p:spPr>
        </p:pic>
        <p:pic>
          <p:nvPicPr>
            <p:cNvPr id="102" name="图片 101"/>
            <p:cNvPicPr/>
            <p:nvPr/>
          </p:nvPicPr>
          <p:blipFill>
            <a:blip r:embed="rId2"/>
            <a:stretch>
              <a:fillRect/>
            </a:stretch>
          </p:blipFill>
          <p:spPr>
            <a:xfrm>
              <a:off x="7186" y="1837"/>
              <a:ext cx="4395" cy="3345"/>
            </a:xfrm>
            <a:prstGeom prst="rect">
              <a:avLst/>
            </a:prstGeom>
            <a:noFill/>
            <a:ln w="9525">
              <a:noFill/>
            </a:ln>
          </p:spPr>
        </p:pic>
        <p:pic>
          <p:nvPicPr>
            <p:cNvPr id="5" name="图片 4"/>
            <p:cNvPicPr/>
            <p:nvPr/>
          </p:nvPicPr>
          <p:blipFill>
            <a:blip r:embed="rId3"/>
            <a:stretch>
              <a:fillRect/>
            </a:stretch>
          </p:blipFill>
          <p:spPr>
            <a:xfrm>
              <a:off x="2753" y="5182"/>
              <a:ext cx="8895" cy="4350"/>
            </a:xfrm>
            <a:prstGeom prst="rect">
              <a:avLst/>
            </a:prstGeom>
            <a:noFill/>
            <a:ln w="9525">
              <a:noFill/>
            </a:ln>
          </p:spPr>
        </p:pic>
      </p:grpSp>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4" descr="mmexport1716892497480"/>
          <p:cNvPicPr>
            <a:picLocks noChangeAspect="1"/>
          </p:cNvPicPr>
          <p:nvPr/>
        </p:nvPicPr>
        <p:blipFill>
          <a:blip r:embed="rId1"/>
          <a:stretch>
            <a:fillRect/>
          </a:stretch>
        </p:blipFill>
        <p:spPr>
          <a:xfrm>
            <a:off x="654050" y="1815465"/>
            <a:ext cx="7836535" cy="4043680"/>
          </a:xfrm>
          <a:prstGeom prst="rect">
            <a:avLst/>
          </a:prstGeom>
        </p:spPr>
      </p:pic>
      <p:sp>
        <p:nvSpPr>
          <p:cNvPr id="2"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832735" y="135509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（三）功能介绍</a:t>
            </a:r>
            <a:endParaRPr lang="zh-CN" altLang="en-US" sz="2400" dirty="0">
              <a:solidFill>
                <a:srgbClr val="E36C09"/>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832735" y="135509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（四）填报</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12" name="图片 12" descr="C:\Users\Administrator\Desktop\mmexport1717743259431.pngmmexport1717743259431"/>
          <p:cNvPicPr>
            <a:picLocks noChangeAspect="1"/>
          </p:cNvPicPr>
          <p:nvPr/>
        </p:nvPicPr>
        <p:blipFill>
          <a:blip r:embed="rId1"/>
          <a:srcRect/>
          <a:stretch>
            <a:fillRect/>
          </a:stretch>
        </p:blipFill>
        <p:spPr>
          <a:xfrm>
            <a:off x="847090" y="2007870"/>
            <a:ext cx="7481570" cy="1880870"/>
          </a:xfrm>
          <a:prstGeom prst="rect">
            <a:avLst/>
          </a:prstGeom>
        </p:spPr>
      </p:pic>
      <p:sp>
        <p:nvSpPr>
          <p:cNvPr id="104" name="文本框 103"/>
          <p:cNvSpPr txBox="1"/>
          <p:nvPr/>
        </p:nvSpPr>
        <p:spPr>
          <a:xfrm>
            <a:off x="847090" y="4074795"/>
            <a:ext cx="7482205" cy="1753235"/>
          </a:xfrm>
          <a:prstGeom prst="rect">
            <a:avLst/>
          </a:prstGeom>
          <a:noFill/>
          <a:ln w="9525">
            <a:noFill/>
          </a:ln>
        </p:spPr>
        <p:txBody>
          <a:bodyPr wrap="square">
            <a:spAutoFit/>
          </a:bodyPr>
          <a:p>
            <a:pPr indent="406400">
              <a:lnSpc>
                <a:spcPct val="150000"/>
              </a:lnSpc>
            </a:pPr>
            <a:r>
              <a:rPr lang="zh-CN" sz="1800">
                <a:latin typeface="仿宋" panose="02010609060101010101" charset="-122"/>
                <a:ea typeface="仿宋" panose="02010609060101010101" charset="-122"/>
                <a:cs typeface="仿宋" panose="02010609060101010101" charset="-122"/>
              </a:rPr>
              <a:t>①经办人录入拟退休人员姓名、证件类型、证件号码后，点击“获取社保信息”，系统自动填写其他信息供经办人修改、补充。    ②“退休人员手机号码”用于在退休预审、待遇核定等关键节点向拟退休人员发送短信通知，务必填写准确。</a:t>
            </a:r>
            <a:endParaRPr lang="zh-CN" altLang="en-US" sz="18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blinds(horizontal)">
                                      <p:cBhvr>
                                        <p:cTn id="1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1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rgbClr val="FFC000"/>
              </a:solidFill>
              <a:latin typeface="宋体" panose="02010600030101010101" pitchFamily="2" charset="-122"/>
            </a:endParaRPr>
          </a:p>
        </p:txBody>
      </p:sp>
      <p:sp>
        <p:nvSpPr>
          <p:cNvPr id="9" name="灯片编号占位符 8"/>
          <p:cNvSpPr>
            <a:spLocks noGrp="1"/>
          </p:cNvSpPr>
          <p:nvPr>
            <p:ph type="sldNum" sz="quarter" idx="12"/>
          </p:nvPr>
        </p:nvSpPr>
        <p:spPr>
          <a:xfrm>
            <a:off x="273050" y="5589270"/>
            <a:ext cx="8712200" cy="685165"/>
          </a:xfrm>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单位经办人根据职工人事档案录入退休的认定信息，需要注意的是如果职工是建立养老保险个人缴费制度以后工作的（</a:t>
            </a:r>
            <a:r>
              <a:rPr lang="en-US" altLang="zh-CN">
                <a:ln>
                  <a:noFill/>
                </a:ln>
                <a:effectLst/>
                <a:uLnTx/>
                <a:uFillTx/>
                <a:sym typeface="+mn-ea"/>
              </a:rPr>
              <a:t>1995</a:t>
            </a:r>
            <a:r>
              <a:rPr lang="zh-CN" altLang="en-US">
                <a:ln>
                  <a:noFill/>
                </a:ln>
                <a:effectLst/>
                <a:uLnTx/>
                <a:uFillTx/>
                <a:sym typeface="+mn-ea"/>
              </a:rPr>
              <a:t>年</a:t>
            </a:r>
            <a:r>
              <a:rPr lang="en-US" altLang="zh-CN">
                <a:ln>
                  <a:noFill/>
                </a:ln>
                <a:effectLst/>
                <a:uLnTx/>
                <a:uFillTx/>
                <a:sym typeface="+mn-ea"/>
              </a:rPr>
              <a:t>7</a:t>
            </a:r>
            <a:r>
              <a:rPr lang="zh-CN" altLang="en-US">
                <a:ln>
                  <a:noFill/>
                </a:ln>
                <a:effectLst/>
                <a:uLnTx/>
                <a:uFillTx/>
                <a:sym typeface="+mn-ea"/>
              </a:rPr>
              <a:t>月</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），但是参加工作时间与参加养老保险时间不一致，请提前到社保部门咨询补缴事宜；无法补缴的本人填写</a:t>
            </a:r>
            <a:r>
              <a:rPr kumimoji="0" lang="en-US" altLang="zh-CN"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“按实际缴费开始时间核定养老金告知书”</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a:t>
            </a:r>
            <a:r>
              <a:rPr kumimoji="0" lang="en-US" altLang="zh-CN"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参加工作时间</a:t>
            </a:r>
            <a:r>
              <a:rPr kumimoji="0" lang="en-US" altLang="zh-CN"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录入社保首保</a:t>
            </a:r>
            <a:r>
              <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t>的时间。</a:t>
            </a:r>
            <a:endParaRPr kumimoji="0" lang="zh-CN" altLang="en-US"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 name="图片 9"/>
          <p:cNvPicPr>
            <a:picLocks noChangeAspect="1"/>
          </p:cNvPicPr>
          <p:nvPr/>
        </p:nvPicPr>
        <p:blipFill>
          <a:blip r:embed="rId1"/>
          <a:stretch>
            <a:fillRect/>
          </a:stretch>
        </p:blipFill>
        <p:spPr>
          <a:xfrm>
            <a:off x="971550" y="1035685"/>
            <a:ext cx="6750050" cy="46253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5" descr="C:\Users\lenovo\Desktop\图片\图片.png图片"/>
          <p:cNvPicPr>
            <a:picLocks noChangeAspect="1"/>
          </p:cNvPicPr>
          <p:nvPr/>
        </p:nvPicPr>
        <p:blipFill>
          <a:blip r:embed="rId1"/>
          <a:srcRect/>
          <a:stretch>
            <a:fillRect/>
          </a:stretch>
        </p:blipFill>
        <p:spPr>
          <a:xfrm>
            <a:off x="554355" y="1443355"/>
            <a:ext cx="8034655" cy="1536065"/>
          </a:xfrm>
          <a:prstGeom prst="rect">
            <a:avLst/>
          </a:prstGeom>
        </p:spPr>
      </p:pic>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rgbClr val="FFC000"/>
              </a:solidFill>
              <a:latin typeface="宋体" panose="02010600030101010101" pitchFamily="2" charset="-122"/>
            </a:endParaRPr>
          </a:p>
        </p:txBody>
      </p:sp>
      <p:sp>
        <p:nvSpPr>
          <p:cNvPr id="104" name="文本框 103"/>
          <p:cNvSpPr txBox="1"/>
          <p:nvPr/>
        </p:nvSpPr>
        <p:spPr>
          <a:xfrm>
            <a:off x="831215" y="2979420"/>
            <a:ext cx="7482205" cy="2861310"/>
          </a:xfrm>
          <a:prstGeom prst="rect">
            <a:avLst/>
          </a:prstGeom>
          <a:noFill/>
          <a:ln w="9525">
            <a:noFill/>
          </a:ln>
        </p:spPr>
        <p:txBody>
          <a:bodyPr wrap="square">
            <a:spAutoFit/>
          </a:bodyPr>
          <a:p>
            <a:pPr indent="406400">
              <a:lnSpc>
                <a:spcPct val="150000"/>
              </a:lnSpc>
            </a:pPr>
            <a:r>
              <a:rPr lang="en-US" altLang="zh-CN" sz="1500">
                <a:latin typeface="仿宋" panose="02010609060101010101" charset="-122"/>
                <a:ea typeface="仿宋" panose="02010609060101010101" charset="-122"/>
                <a:cs typeface="仿宋" panose="02010609060101010101" charset="-122"/>
              </a:rPr>
              <a:t>                             </a:t>
            </a:r>
            <a:r>
              <a:rPr lang="zh-CN" sz="1500">
                <a:latin typeface="仿宋" panose="02010609060101010101" charset="-122"/>
                <a:ea typeface="仿宋" panose="02010609060101010101" charset="-122"/>
                <a:cs typeface="仿宋" panose="02010609060101010101" charset="-122"/>
              </a:rPr>
              <a:t>填报要点</a:t>
            </a:r>
            <a:endParaRPr lang="zh-CN" sz="1500">
              <a:latin typeface="仿宋" panose="02010609060101010101" charset="-122"/>
              <a:ea typeface="仿宋" panose="02010609060101010101" charset="-122"/>
              <a:cs typeface="仿宋" panose="02010609060101010101" charset="-122"/>
            </a:endParaRPr>
          </a:p>
          <a:p>
            <a:pPr indent="406400">
              <a:lnSpc>
                <a:spcPct val="150000"/>
              </a:lnSpc>
            </a:pPr>
            <a:r>
              <a:rPr lang="zh-CN" altLang="en-US" sz="1500">
                <a:latin typeface="仿宋" panose="02010609060101010101" charset="-122"/>
                <a:ea typeface="仿宋" panose="02010609060101010101" charset="-122"/>
                <a:cs typeface="仿宋" panose="02010609060101010101" charset="-122"/>
                <a:sym typeface="+mn-ea"/>
              </a:rPr>
              <a:t>制度前扣减主要包括：企业职工基本养老保险建账前（</a:t>
            </a:r>
            <a:r>
              <a:rPr lang="en-US" altLang="zh-CN" sz="1500">
                <a:latin typeface="仿宋" panose="02010609060101010101" charset="-122"/>
                <a:ea typeface="仿宋" panose="02010609060101010101" charset="-122"/>
                <a:cs typeface="仿宋" panose="02010609060101010101" charset="-122"/>
                <a:sym typeface="+mn-ea"/>
              </a:rPr>
              <a:t>1995</a:t>
            </a:r>
            <a:r>
              <a:rPr lang="zh-CN" altLang="en-US" sz="1500">
                <a:latin typeface="仿宋" panose="02010609060101010101" charset="-122"/>
                <a:ea typeface="仿宋" panose="02010609060101010101" charset="-122"/>
                <a:cs typeface="仿宋" panose="02010609060101010101" charset="-122"/>
                <a:sym typeface="+mn-ea"/>
              </a:rPr>
              <a:t>年</a:t>
            </a:r>
            <a:r>
              <a:rPr lang="en-US" altLang="zh-CN" sz="1500">
                <a:latin typeface="仿宋" panose="02010609060101010101" charset="-122"/>
                <a:ea typeface="仿宋" panose="02010609060101010101" charset="-122"/>
                <a:cs typeface="仿宋" panose="02010609060101010101" charset="-122"/>
                <a:sym typeface="+mn-ea"/>
              </a:rPr>
              <a:t>07</a:t>
            </a:r>
            <a:r>
              <a:rPr lang="zh-CN" altLang="en-US" sz="1500">
                <a:latin typeface="仿宋" panose="02010609060101010101" charset="-122"/>
                <a:ea typeface="仿宋" panose="02010609060101010101" charset="-122"/>
                <a:cs typeface="仿宋" panose="02010609060101010101" charset="-122"/>
                <a:sym typeface="+mn-ea"/>
              </a:rPr>
              <a:t>月前</a:t>
            </a:r>
            <a:r>
              <a:rPr lang="zh-CN" altLang="en-US" sz="1500">
                <a:latin typeface="仿宋" panose="02010609060101010101" charset="-122"/>
                <a:ea typeface="仿宋" panose="02010609060101010101" charset="-122"/>
                <a:cs typeface="仿宋" panose="02010609060101010101" charset="-122"/>
                <a:sym typeface="+mn-ea"/>
              </a:rPr>
              <a:t>）的视同缴费年限间断情况。</a:t>
            </a:r>
            <a:endParaRPr lang="zh-CN" altLang="en-US" sz="1500">
              <a:latin typeface="仿宋" panose="02010609060101010101" charset="-122"/>
              <a:ea typeface="仿宋" panose="02010609060101010101" charset="-122"/>
              <a:cs typeface="仿宋" panose="02010609060101010101" charset="-122"/>
            </a:endParaRPr>
          </a:p>
          <a:p>
            <a:pPr indent="406400">
              <a:lnSpc>
                <a:spcPct val="150000"/>
              </a:lnSpc>
            </a:pPr>
            <a:r>
              <a:rPr lang="zh-CN" altLang="en-US" sz="1500">
                <a:latin typeface="仿宋" panose="02010609060101010101" charset="-122"/>
                <a:ea typeface="仿宋" panose="02010609060101010101" charset="-122"/>
                <a:cs typeface="仿宋" panose="02010609060101010101" charset="-122"/>
              </a:rPr>
              <a:t>建账后增加主要包括两部分人群：一是机关事业单位工作经历；二是服兵役经历。</a:t>
            </a:r>
            <a:endParaRPr lang="zh-CN" altLang="en-US" sz="1500">
              <a:latin typeface="仿宋" panose="02010609060101010101" charset="-122"/>
              <a:ea typeface="仿宋" panose="02010609060101010101" charset="-122"/>
              <a:cs typeface="仿宋" panose="02010609060101010101" charset="-122"/>
            </a:endParaRPr>
          </a:p>
          <a:p>
            <a:pPr indent="406400">
              <a:lnSpc>
                <a:spcPct val="150000"/>
              </a:lnSpc>
            </a:pPr>
            <a:r>
              <a:rPr lang="zh-CN" altLang="en-US" sz="1500">
                <a:latin typeface="仿宋" panose="02010609060101010101" charset="-122"/>
                <a:ea typeface="仿宋" panose="02010609060101010101" charset="-122"/>
                <a:cs typeface="仿宋" panose="02010609060101010101" charset="-122"/>
                <a:sym typeface="+mn-ea"/>
              </a:rPr>
              <a:t>建账后扣</a:t>
            </a:r>
            <a:r>
              <a:rPr lang="zh-CN" altLang="en-US" sz="1500">
                <a:latin typeface="仿宋" panose="02010609060101010101" charset="-122"/>
                <a:ea typeface="仿宋" panose="02010609060101010101" charset="-122"/>
                <a:cs typeface="仿宋" panose="02010609060101010101" charset="-122"/>
                <a:sym typeface="+mn-ea"/>
              </a:rPr>
              <a:t>减</a:t>
            </a:r>
            <a:r>
              <a:rPr lang="zh-CN" altLang="en-US" sz="1500">
                <a:latin typeface="仿宋" panose="02010609060101010101" charset="-122"/>
                <a:ea typeface="仿宋" panose="02010609060101010101" charset="-122"/>
                <a:cs typeface="仿宋" panose="02010609060101010101" charset="-122"/>
                <a:sym typeface="+mn-ea"/>
              </a:rPr>
              <a:t>：</a:t>
            </a:r>
            <a:r>
              <a:rPr lang="en-US" altLang="zh-CN" sz="1500">
                <a:latin typeface="仿宋" panose="02010609060101010101" charset="-122"/>
                <a:ea typeface="仿宋" panose="02010609060101010101" charset="-122"/>
                <a:cs typeface="仿宋" panose="02010609060101010101" charset="-122"/>
                <a:sym typeface="+mn-ea"/>
              </a:rPr>
              <a:t>1995</a:t>
            </a:r>
            <a:r>
              <a:rPr lang="zh-CN" altLang="en-US" sz="1500">
                <a:latin typeface="仿宋" panose="02010609060101010101" charset="-122"/>
                <a:ea typeface="仿宋" panose="02010609060101010101" charset="-122"/>
                <a:cs typeface="仿宋" panose="02010609060101010101" charset="-122"/>
                <a:sym typeface="+mn-ea"/>
              </a:rPr>
              <a:t>年</a:t>
            </a:r>
            <a:r>
              <a:rPr lang="en-US" altLang="zh-CN" sz="1500">
                <a:latin typeface="仿宋" panose="02010609060101010101" charset="-122"/>
                <a:ea typeface="仿宋" panose="02010609060101010101" charset="-122"/>
                <a:cs typeface="仿宋" panose="02010609060101010101" charset="-122"/>
                <a:sym typeface="+mn-ea"/>
              </a:rPr>
              <a:t>07</a:t>
            </a:r>
            <a:r>
              <a:rPr lang="zh-CN" altLang="en-US" sz="1500">
                <a:latin typeface="仿宋" panose="02010609060101010101" charset="-122"/>
                <a:ea typeface="仿宋" panose="02010609060101010101" charset="-122"/>
                <a:cs typeface="仿宋" panose="02010609060101010101" charset="-122"/>
                <a:sym typeface="+mn-ea"/>
              </a:rPr>
              <a:t>月之后</a:t>
            </a:r>
            <a:r>
              <a:rPr lang="en-US" altLang="zh-CN" sz="1500">
                <a:latin typeface="仿宋" panose="02010609060101010101" charset="-122"/>
                <a:ea typeface="仿宋" panose="02010609060101010101" charset="-122"/>
                <a:cs typeface="仿宋" panose="02010609060101010101" charset="-122"/>
                <a:sym typeface="+mn-ea"/>
              </a:rPr>
              <a:t>“</a:t>
            </a:r>
            <a:r>
              <a:rPr lang="zh-CN" altLang="en-US" sz="1500">
                <a:latin typeface="仿宋" panose="02010609060101010101" charset="-122"/>
                <a:ea typeface="仿宋" panose="02010609060101010101" charset="-122"/>
                <a:cs typeface="仿宋" panose="02010609060101010101" charset="-122"/>
                <a:sym typeface="+mn-ea"/>
              </a:rPr>
              <a:t>服刑</a:t>
            </a:r>
            <a:r>
              <a:rPr lang="en-US" altLang="zh-CN" sz="1500">
                <a:latin typeface="仿宋" panose="02010609060101010101" charset="-122"/>
                <a:ea typeface="仿宋" panose="02010609060101010101" charset="-122"/>
                <a:cs typeface="仿宋" panose="02010609060101010101" charset="-122"/>
                <a:sym typeface="+mn-ea"/>
              </a:rPr>
              <a:t>”</a:t>
            </a:r>
            <a:r>
              <a:rPr lang="zh-CN" altLang="en-US" sz="1500">
                <a:latin typeface="仿宋" panose="02010609060101010101" charset="-122"/>
                <a:ea typeface="仿宋" panose="02010609060101010101" charset="-122"/>
                <a:cs typeface="仿宋" panose="02010609060101010101" charset="-122"/>
                <a:sym typeface="+mn-ea"/>
              </a:rPr>
              <a:t>的，要根据刑事判决书和释放证明，扣减此部分工龄，即使存在出狱后补缴的养老保险费用，此部分工龄亦需要扣除，所有缴纳费用后期社保也会予以退回。</a:t>
            </a:r>
            <a:endParaRPr lang="zh-CN" altLang="en-US" sz="1500">
              <a:latin typeface="仿宋" panose="02010609060101010101" charset="-122"/>
              <a:ea typeface="仿宋" panose="02010609060101010101" charset="-122"/>
              <a:cs typeface="仿宋" panose="02010609060101010101" charset="-122"/>
              <a:sym typeface="+mn-ea"/>
            </a:endParaRPr>
          </a:p>
          <a:p>
            <a:pPr indent="406400">
              <a:lnSpc>
                <a:spcPct val="150000"/>
              </a:lnSpc>
            </a:pPr>
            <a:endParaRPr lang="zh-CN" altLang="en-US" sz="15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linds(horizontal)">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二、退休资格预审工作简介</a:t>
            </a:r>
            <a:endParaRPr lang="zh-CN" altLang="en-US" dirty="0">
              <a:solidFill>
                <a:schemeClr val="bg1"/>
              </a:solidFill>
              <a:latin typeface="宋体" panose="02010600030101010101" pitchFamily="2" charset="-122"/>
            </a:endParaRPr>
          </a:p>
        </p:txBody>
      </p:sp>
      <p:sp>
        <p:nvSpPr>
          <p:cNvPr id="105" name="文本框 104"/>
          <p:cNvSpPr txBox="1"/>
          <p:nvPr/>
        </p:nvSpPr>
        <p:spPr>
          <a:xfrm>
            <a:off x="869950" y="5360670"/>
            <a:ext cx="2127250" cy="460375"/>
          </a:xfrm>
          <a:prstGeom prst="rect">
            <a:avLst/>
          </a:prstGeom>
          <a:noFill/>
          <a:ln w="9525">
            <a:noFill/>
          </a:ln>
        </p:spPr>
        <p:txBody>
          <a:bodyPr wrap="square">
            <a:spAutoFit/>
          </a:bodyPr>
          <a:p>
            <a:r>
              <a:rPr lang="zh-CN" sz="1200">
                <a:latin typeface="楷体" panose="02010609060101010101" pitchFamily="49" charset="-122"/>
                <a:ea typeface="楷体" panose="02010609060101010101" pitchFamily="49" charset="-122"/>
                <a:cs typeface="楷体" panose="02010609060101010101" pitchFamily="49" charset="-122"/>
              </a:rPr>
              <a:t>备注：电子附件为</a:t>
            </a:r>
            <a:r>
              <a:rPr lang="en-US" altLang="zh-CN" sz="1200">
                <a:latin typeface="楷体" panose="02010609060101010101" pitchFamily="49" charset="-122"/>
                <a:ea typeface="楷体" panose="02010609060101010101" pitchFamily="49" charset="-122"/>
                <a:cs typeface="楷体" panose="02010609060101010101" pitchFamily="49" charset="-122"/>
              </a:rPr>
              <a:t>jpg</a:t>
            </a:r>
            <a:r>
              <a:rPr lang="zh-CN" altLang="en-US" sz="1200">
                <a:latin typeface="楷体" panose="02010609060101010101" pitchFamily="49" charset="-122"/>
                <a:ea typeface="楷体" panose="02010609060101010101" pitchFamily="49" charset="-122"/>
                <a:cs typeface="楷体" panose="02010609060101010101" pitchFamily="49" charset="-122"/>
                <a:sym typeface="+mn-ea"/>
              </a:rPr>
              <a:t>格式，大小不超过</a:t>
            </a:r>
            <a:r>
              <a:rPr lang="en-US" altLang="zh-CN" sz="1200">
                <a:latin typeface="楷体" panose="02010609060101010101" pitchFamily="49" charset="-122"/>
                <a:ea typeface="楷体" panose="02010609060101010101" pitchFamily="49" charset="-122"/>
                <a:cs typeface="楷体" panose="02010609060101010101" pitchFamily="49" charset="-122"/>
                <a:sym typeface="+mn-ea"/>
              </a:rPr>
              <a:t>3M</a:t>
            </a:r>
            <a:endParaRPr lang="en-US" altLang="zh-CN" sz="120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文本框 4"/>
          <p:cNvSpPr txBox="1"/>
          <p:nvPr/>
        </p:nvSpPr>
        <p:spPr>
          <a:xfrm>
            <a:off x="4030980" y="1341120"/>
            <a:ext cx="5224145" cy="3929380"/>
          </a:xfrm>
          <a:prstGeom prst="rect">
            <a:avLst/>
          </a:prstGeom>
          <a:noFill/>
        </p:spPr>
        <p:txBody>
          <a:bodyPr wrap="square" rtlCol="0">
            <a:noAutofit/>
          </a:bodyPr>
          <a:p>
            <a:r>
              <a:rPr lang="zh-CN" altLang="en-US" sz="1500"/>
              <a:t>1、参保人员身份证（身份证正反面图片；必传项※）</a:t>
            </a:r>
            <a:endParaRPr lang="zh-CN" altLang="en-US" sz="1500"/>
          </a:p>
          <a:p>
            <a:r>
              <a:rPr lang="zh-CN" altLang="en-US" sz="1500"/>
              <a:t>2、岗位（工人/干部）（男性职工不需要上传此项，女性员工需要上传其50周岁前最后一个连续满三年的有岗位记载劳动合同）</a:t>
            </a:r>
            <a:endParaRPr lang="zh-CN" altLang="en-US" sz="1500"/>
          </a:p>
          <a:p>
            <a:r>
              <a:rPr lang="zh-CN" altLang="en-US" sz="1500"/>
              <a:t>3、出生时间（人事档案中形成日期最早，且有出生年月记载的表；必传项※）</a:t>
            </a:r>
            <a:endParaRPr lang="zh-CN" altLang="en-US" sz="1500"/>
          </a:p>
          <a:p>
            <a:r>
              <a:rPr lang="zh-CN" altLang="en-US" sz="1500"/>
              <a:t>4、参工时间（人事档案中首次参加工作的招工手续，如调配证、报到证、工人审批表、转正定级审批表、劳动合同书等；必传项※）</a:t>
            </a:r>
            <a:endParaRPr lang="zh-CN" altLang="en-US" sz="1500"/>
          </a:p>
          <a:p>
            <a:r>
              <a:rPr lang="zh-CN" altLang="en-US" sz="1500"/>
              <a:t>5、职称、劳模（1998年6月30日前劳模为省部级以上，职称为中级职称及以上）</a:t>
            </a:r>
            <a:endParaRPr lang="zh-CN" altLang="en-US" sz="1500"/>
          </a:p>
          <a:p>
            <a:r>
              <a:rPr lang="zh-CN" altLang="en-US" sz="1500"/>
              <a:t>6、个人申请（《企业基本养老保险退休时间申请书》；必传项※）</a:t>
            </a:r>
            <a:endParaRPr lang="zh-CN" altLang="en-US" sz="1500"/>
          </a:p>
          <a:p>
            <a:r>
              <a:rPr lang="zh-CN" altLang="en-US" sz="1500"/>
              <a:t>7、其余的材料（比如工龄间断和增加，有就上传材料，没有就不上传）</a:t>
            </a:r>
            <a:endParaRPr lang="zh-CN" altLang="en-US" sz="1500"/>
          </a:p>
        </p:txBody>
      </p:sp>
      <p:pic>
        <p:nvPicPr>
          <p:cNvPr id="6" name="图片 5"/>
          <p:cNvPicPr>
            <a:picLocks noChangeAspect="1"/>
          </p:cNvPicPr>
          <p:nvPr/>
        </p:nvPicPr>
        <p:blipFill>
          <a:blip r:embed="rId1"/>
          <a:stretch>
            <a:fillRect/>
          </a:stretch>
        </p:blipFill>
        <p:spPr>
          <a:xfrm>
            <a:off x="467995" y="1268730"/>
            <a:ext cx="3554730" cy="40055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097280" y="2650490"/>
            <a:ext cx="6949440" cy="2999740"/>
          </a:xfrm>
          <a:prstGeom prst="rect">
            <a:avLst/>
          </a:prstGeom>
          <a:noFill/>
          <a:ln w="9525">
            <a:noFill/>
          </a:ln>
        </p:spPr>
        <p:txBody>
          <a:bodyPr wrap="square">
            <a:spAutoFit/>
          </a:bodyPr>
          <a:p>
            <a:pPr indent="406400" algn="l">
              <a:lnSpc>
                <a:spcPct val="150000"/>
              </a:lnSpc>
              <a:buClrTx/>
              <a:buSzTx/>
              <a:buNone/>
            </a:pPr>
            <a:r>
              <a:rPr lang="en-US" altLang="zh-CN" sz="1800">
                <a:latin typeface="仿宋" panose="02010609060101010101" charset="-122"/>
                <a:ea typeface="仿宋" panose="02010609060101010101" charset="-122"/>
                <a:cs typeface="仿宋" panose="02010609060101010101" charset="-122"/>
              </a:rPr>
              <a:t>                      </a:t>
            </a:r>
            <a:r>
              <a:rPr lang="zh-CN" sz="1800">
                <a:latin typeface="仿宋" panose="02010609060101010101" charset="-122"/>
                <a:ea typeface="仿宋" panose="02010609060101010101" charset="-122"/>
                <a:cs typeface="仿宋" panose="02010609060101010101" charset="-122"/>
              </a:rPr>
              <a:t>填报要点</a:t>
            </a:r>
            <a:endParaRPr lang="zh-CN" sz="1800">
              <a:latin typeface="仿宋" panose="02010609060101010101" charset="-122"/>
              <a:ea typeface="仿宋" panose="02010609060101010101" charset="-122"/>
              <a:cs typeface="仿宋" panose="02010609060101010101" charset="-122"/>
            </a:endParaRPr>
          </a:p>
          <a:p>
            <a:pPr indent="406400" algn="l">
              <a:lnSpc>
                <a:spcPct val="150000"/>
              </a:lnSpc>
              <a:buClrTx/>
              <a:buSzTx/>
              <a:buNone/>
            </a:pPr>
            <a:r>
              <a:rPr lang="zh-CN" sz="1800">
                <a:latin typeface="仿宋" panose="02010609060101010101" charset="-122"/>
                <a:ea typeface="仿宋" panose="02010609060101010101" charset="-122"/>
                <a:cs typeface="仿宋" panose="02010609060101010101" charset="-122"/>
              </a:rPr>
              <a:t>退休预审业务按照现行审核职能划分。</a:t>
            </a:r>
            <a:r>
              <a:rPr lang="zh-CN" sz="1800">
                <a:latin typeface="仿宋" panose="02010609060101010101" charset="-122"/>
                <a:ea typeface="仿宋" panose="02010609060101010101" charset="-122"/>
                <a:cs typeface="仿宋" panose="02010609060101010101" charset="-122"/>
              </a:rPr>
              <a:t>营业执照为吉林省市场监督管理厅或长春市市场监督管理局核发的到长春市人社局养老保险处负责审核，营业执照为长春市市场监督管理局净月高新技术产业开发区分局核发的到净月高新区人社局社会保障科审核。（民办非企业、社会团体等同理，按发证机关确定审核机构，只有区属单位方能在区人社进行审核）</a:t>
            </a:r>
            <a:endParaRPr lang="zh-CN" sz="1800">
              <a:latin typeface="仿宋" panose="02010609060101010101" charset="-122"/>
              <a:ea typeface="仿宋" panose="02010609060101010101" charset="-122"/>
              <a:cs typeface="仿宋" panose="02010609060101010101" charset="-122"/>
            </a:endParaRPr>
          </a:p>
        </p:txBody>
      </p:sp>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rgbClr val="FFC000"/>
              </a:solidFill>
              <a:latin typeface="宋体" panose="02010600030101010101" pitchFamily="2" charset="-122"/>
            </a:endParaRPr>
          </a:p>
        </p:txBody>
      </p:sp>
      <p:pic>
        <p:nvPicPr>
          <p:cNvPr id="3" name="图片 2"/>
          <p:cNvPicPr>
            <a:picLocks noChangeAspect="1"/>
          </p:cNvPicPr>
          <p:nvPr/>
        </p:nvPicPr>
        <p:blipFill>
          <a:blip r:embed="rId1"/>
          <a:stretch>
            <a:fillRect/>
          </a:stretch>
        </p:blipFill>
        <p:spPr>
          <a:xfrm>
            <a:off x="36195" y="1268730"/>
            <a:ext cx="8963025" cy="1293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430530" y="1082675"/>
            <a:ext cx="2700338" cy="513715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99" name="TextBox 5"/>
          <p:cNvSpPr>
            <a:spLocks noChangeArrowheads="1"/>
          </p:cNvSpPr>
          <p:nvPr/>
        </p:nvSpPr>
        <p:spPr bwMode="auto">
          <a:xfrm>
            <a:off x="832168" y="3689350"/>
            <a:ext cx="1897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600" b="1" dirty="0">
                <a:solidFill>
                  <a:srgbClr val="E36C09"/>
                </a:solidFill>
              </a:rPr>
              <a:t>Contents</a:t>
            </a:r>
            <a:endParaRPr lang="zh-CN" altLang="en-US" sz="3600" b="1">
              <a:solidFill>
                <a:srgbClr val="E36C09"/>
              </a:solidFill>
              <a:sym typeface="宋体" panose="02010600030101010101" pitchFamily="2" charset="-122"/>
            </a:endParaRPr>
          </a:p>
        </p:txBody>
      </p:sp>
      <p:sp>
        <p:nvSpPr>
          <p:cNvPr id="4100" name="TextBox 6"/>
          <p:cNvSpPr>
            <a:spLocks noChangeArrowheads="1"/>
          </p:cNvSpPr>
          <p:nvPr/>
        </p:nvSpPr>
        <p:spPr bwMode="auto">
          <a:xfrm>
            <a:off x="1124268" y="2967038"/>
            <a:ext cx="1312862" cy="769937"/>
          </a:xfrm>
          <a:prstGeom prst="rect">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4400" b="1" dirty="0">
                <a:solidFill>
                  <a:schemeClr val="bg1"/>
                </a:solidFill>
                <a:latin typeface="微软雅黑" panose="020B0503020204020204" charset="-122"/>
                <a:ea typeface="微软雅黑" panose="020B0503020204020204" charset="-122"/>
                <a:sym typeface="微软雅黑" panose="020B0503020204020204" charset="-122"/>
              </a:rPr>
              <a:t>目录</a:t>
            </a:r>
            <a:endParaRPr lang="zh-CN" altLang="en-US" sz="4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101" name="椭圆 8"/>
          <p:cNvSpPr>
            <a:spLocks noChangeArrowheads="1"/>
          </p:cNvSpPr>
          <p:nvPr/>
        </p:nvSpPr>
        <p:spPr bwMode="auto">
          <a:xfrm>
            <a:off x="3994468" y="2779395"/>
            <a:ext cx="215900" cy="215900"/>
          </a:xfrm>
          <a:prstGeom prst="ellipse">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102" name="矩形 9"/>
          <p:cNvSpPr>
            <a:spLocks noChangeArrowheads="1"/>
          </p:cNvSpPr>
          <p:nvPr/>
        </p:nvSpPr>
        <p:spPr bwMode="auto">
          <a:xfrm>
            <a:off x="4396105" y="2711133"/>
            <a:ext cx="4032250" cy="3540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rgbClr val="E36C09"/>
                </a:solidFill>
              </a:rPr>
              <a:t>一、退休“一件事”工作简介</a:t>
            </a:r>
            <a:endParaRPr lang="zh-CN" altLang="en-US" sz="1800" b="1" dirty="0">
              <a:solidFill>
                <a:srgbClr val="E36C09"/>
              </a:solidFill>
            </a:endParaRPr>
          </a:p>
        </p:txBody>
      </p:sp>
      <p:sp>
        <p:nvSpPr>
          <p:cNvPr id="2" name="椭圆 8"/>
          <p:cNvSpPr>
            <a:spLocks noChangeArrowheads="1"/>
          </p:cNvSpPr>
          <p:nvPr/>
        </p:nvSpPr>
        <p:spPr bwMode="auto">
          <a:xfrm>
            <a:off x="4002088" y="3322320"/>
            <a:ext cx="215900" cy="215900"/>
          </a:xfrm>
          <a:prstGeom prst="ellipse">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 name="矩形 9"/>
          <p:cNvSpPr>
            <a:spLocks noChangeArrowheads="1"/>
          </p:cNvSpPr>
          <p:nvPr/>
        </p:nvSpPr>
        <p:spPr bwMode="auto">
          <a:xfrm>
            <a:off x="4403725" y="3254058"/>
            <a:ext cx="4032250" cy="3540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rgbClr val="E36C09"/>
                </a:solidFill>
              </a:rPr>
              <a:t>二、退休资格预审工作简介</a:t>
            </a:r>
            <a:endParaRPr lang="zh-CN" altLang="en-US" sz="1800" b="1" dirty="0">
              <a:solidFill>
                <a:srgbClr val="E36C09"/>
              </a:solidFill>
            </a:endParaRPr>
          </a:p>
        </p:txBody>
      </p:sp>
      <p:sp>
        <p:nvSpPr>
          <p:cNvPr id="4" name="椭圆 8"/>
          <p:cNvSpPr>
            <a:spLocks noChangeArrowheads="1"/>
          </p:cNvSpPr>
          <p:nvPr/>
        </p:nvSpPr>
        <p:spPr bwMode="auto">
          <a:xfrm>
            <a:off x="4007168" y="3829685"/>
            <a:ext cx="215900" cy="215900"/>
          </a:xfrm>
          <a:prstGeom prst="ellipse">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 name="矩形 9"/>
          <p:cNvSpPr>
            <a:spLocks noChangeArrowheads="1"/>
          </p:cNvSpPr>
          <p:nvPr/>
        </p:nvSpPr>
        <p:spPr bwMode="auto">
          <a:xfrm>
            <a:off x="4408805" y="3761423"/>
            <a:ext cx="4032250" cy="3540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rgbClr val="E36C09"/>
                </a:solidFill>
              </a:rPr>
              <a:t>三、退休资格预审系统操作</a:t>
            </a:r>
            <a:endParaRPr lang="zh-CN" altLang="en-US" sz="1800" b="1" dirty="0">
              <a:solidFill>
                <a:srgbClr val="E36C09"/>
              </a:solidFill>
            </a:endParaRPr>
          </a:p>
        </p:txBody>
      </p:sp>
      <p:sp>
        <p:nvSpPr>
          <p:cNvPr id="6" name="椭圆 8"/>
          <p:cNvSpPr>
            <a:spLocks noChangeArrowheads="1"/>
          </p:cNvSpPr>
          <p:nvPr/>
        </p:nvSpPr>
        <p:spPr bwMode="auto">
          <a:xfrm>
            <a:off x="4013518" y="4337685"/>
            <a:ext cx="215900" cy="215900"/>
          </a:xfrm>
          <a:prstGeom prst="ellipse">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7" name="矩形 9"/>
          <p:cNvSpPr>
            <a:spLocks noChangeArrowheads="1"/>
          </p:cNvSpPr>
          <p:nvPr/>
        </p:nvSpPr>
        <p:spPr bwMode="auto">
          <a:xfrm>
            <a:off x="4415155" y="4269423"/>
            <a:ext cx="4032250" cy="35401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rgbClr val="E36C09"/>
                </a:solidFill>
              </a:rPr>
              <a:t>四、退休“一件事”系统操作</a:t>
            </a:r>
            <a:endParaRPr lang="zh-CN" altLang="en-US" sz="1800" b="1" dirty="0">
              <a:solidFill>
                <a:srgbClr val="E36C09"/>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ppt_x</p:attrName>
                                        </p:attrNameLst>
                                      </p:cBhvr>
                                      <p:tavLst>
                                        <p:tav tm="0">
                                          <p:val>
                                            <p:strVal val="0-#ppt_w/2"/>
                                          </p:val>
                                        </p:tav>
                                        <p:tav tm="100000">
                                          <p:val>
                                            <p:strVal val="#ppt_x"/>
                                          </p:val>
                                        </p:tav>
                                      </p:tavLst>
                                    </p:anim>
                                    <p:anim calcmode="lin" valueType="num">
                                      <p:cBhvr>
                                        <p:cTn id="8" dur="500" fill="hold"/>
                                        <p:tgtEl>
                                          <p:spTgt spid="40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p:cBhvr>
                                        <p:cTn id="12" dur="500"/>
                                        <p:tgtEl>
                                          <p:spTgt spid="4100"/>
                                        </p:tgtEl>
                                      </p:cBhvr>
                                    </p:animEffect>
                                    <p:anim calcmode="lin" valueType="num">
                                      <p:cBhvr>
                                        <p:cTn id="13" dur="500" fill="hold"/>
                                        <p:tgtEl>
                                          <p:spTgt spid="4100"/>
                                        </p:tgtEl>
                                        <p:attrNameLst>
                                          <p:attrName>ppt_x</p:attrName>
                                        </p:attrNameLst>
                                      </p:cBhvr>
                                      <p:tavLst>
                                        <p:tav tm="0">
                                          <p:val>
                                            <p:strVal val="#ppt_x"/>
                                          </p:val>
                                        </p:tav>
                                        <p:tav tm="100000">
                                          <p:val>
                                            <p:strVal val="#ppt_x"/>
                                          </p:val>
                                        </p:tav>
                                      </p:tavLst>
                                    </p:anim>
                                    <p:anim calcmode="lin" valueType="num">
                                      <p:cBhvr>
                                        <p:cTn id="14" dur="500" fill="hold"/>
                                        <p:tgtEl>
                                          <p:spTgt spid="4100"/>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p:cTn id="17" dur="500" fill="hold"/>
                                        <p:tgtEl>
                                          <p:spTgt spid="4099"/>
                                        </p:tgtEl>
                                        <p:attrNameLst>
                                          <p:attrName>ppt_w</p:attrName>
                                        </p:attrNameLst>
                                      </p:cBhvr>
                                      <p:tavLst>
                                        <p:tav tm="0">
                                          <p:val>
                                            <p:fltVal val="0"/>
                                          </p:val>
                                        </p:tav>
                                        <p:tav tm="100000">
                                          <p:val>
                                            <p:strVal val="#ppt_w"/>
                                          </p:val>
                                        </p:tav>
                                      </p:tavLst>
                                    </p:anim>
                                    <p:anim calcmode="lin" valueType="num">
                                      <p:cBhvr>
                                        <p:cTn id="18" dur="500" fill="hold"/>
                                        <p:tgtEl>
                                          <p:spTgt spid="4099"/>
                                        </p:tgtEl>
                                        <p:attrNameLst>
                                          <p:attrName>ppt_h</p:attrName>
                                        </p:attrNameLst>
                                      </p:cBhvr>
                                      <p:tavLst>
                                        <p:tav tm="0">
                                          <p:val>
                                            <p:fltVal val="0"/>
                                          </p:val>
                                        </p:tav>
                                        <p:tav tm="100000">
                                          <p:val>
                                            <p:strVal val="#ppt_h"/>
                                          </p:val>
                                        </p:tav>
                                      </p:tavLst>
                                    </p:anim>
                                    <p:animEffect>
                                      <p:cBhvr>
                                        <p:cTn id="19" dur="500"/>
                                        <p:tgtEl>
                                          <p:spTgt spid="409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p:cBhvr>
                                        <p:cTn id="22" dur="500"/>
                                        <p:tgtEl>
                                          <p:spTgt spid="4101"/>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p:cTn id="25" dur="500" fill="hold"/>
                                        <p:tgtEl>
                                          <p:spTgt spid="4102"/>
                                        </p:tgtEl>
                                        <p:attrNameLst>
                                          <p:attrName>ppt_x</p:attrName>
                                        </p:attrNameLst>
                                      </p:cBhvr>
                                      <p:tavLst>
                                        <p:tav tm="0">
                                          <p:val>
                                            <p:strVal val="1+#ppt_w/2"/>
                                          </p:val>
                                        </p:tav>
                                        <p:tav tm="100000">
                                          <p:val>
                                            <p:strVal val="#ppt_x"/>
                                          </p:val>
                                        </p:tav>
                                      </p:tavLst>
                                    </p:anim>
                                    <p:anim calcmode="lin" valueType="num">
                                      <p:cBhvr>
                                        <p:cTn id="26" dur="500" fill="hold"/>
                                        <p:tgtEl>
                                          <p:spTgt spid="4102"/>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6"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p:cBhvr>
                                        <p:cTn id="30" dur="500"/>
                                        <p:tgtEl>
                                          <p:spTgt spid="2"/>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1+#ppt_w/2"/>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p:cBhvr>
                                        <p:cTn id="38" dur="500"/>
                                        <p:tgtEl>
                                          <p:spTgt spid="4"/>
                                        </p:tgtEl>
                                      </p:cBhvr>
                                    </p:animEffect>
                                  </p:childTnLst>
                                </p:cTn>
                              </p:par>
                              <p:par>
                                <p:cTn id="39" presetID="2" presetClass="entr" presetSubtype="2"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1+#ppt_w/2"/>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6"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p:cBhvr>
                                        <p:cTn id="46" dur="500"/>
                                        <p:tgtEl>
                                          <p:spTgt spid="6"/>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ppt_x</p:attrName>
                                        </p:attrNameLst>
                                      </p:cBhvr>
                                      <p:tavLst>
                                        <p:tav tm="0">
                                          <p:val>
                                            <p:strVal val="1+#ppt_w/2"/>
                                          </p:val>
                                        </p:tav>
                                        <p:tav tm="100000">
                                          <p:val>
                                            <p:strVal val="#ppt_x"/>
                                          </p:val>
                                        </p:tav>
                                      </p:tavLst>
                                    </p:anim>
                                    <p:anim calcmode="lin" valueType="num">
                                      <p:cBhvr>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autoUpdateAnimBg="0"/>
      <p:bldP spid="4099" grpId="0" bldLvl="0" autoUpdateAnimBg="0"/>
      <p:bldP spid="4100" grpId="0" bldLvl="0" animBg="1" autoUpdateAnimBg="0"/>
      <p:bldP spid="4101" grpId="0" bldLvl="0" animBg="1" autoUpdateAnimBg="0"/>
      <p:bldP spid="4102" grpId="0" bldLvl="0" animBg="1" autoUpdateAnimBg="0"/>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2325370" y="1387475"/>
            <a:ext cx="4046855" cy="1295400"/>
          </a:xfrm>
          <a:prstGeom prst="rect">
            <a:avLst/>
          </a:prstGeom>
          <a:noFill/>
          <a:ln w="9525">
            <a:noFill/>
          </a:ln>
        </p:spPr>
      </p:pic>
      <p:sp>
        <p:nvSpPr>
          <p:cNvPr id="101" name="文本框 100"/>
          <p:cNvSpPr txBox="1"/>
          <p:nvPr/>
        </p:nvSpPr>
        <p:spPr>
          <a:xfrm>
            <a:off x="734695" y="2891155"/>
            <a:ext cx="7674610" cy="2999740"/>
          </a:xfrm>
          <a:prstGeom prst="rect">
            <a:avLst/>
          </a:prstGeom>
          <a:noFill/>
          <a:ln w="9525">
            <a:noFill/>
          </a:ln>
        </p:spPr>
        <p:txBody>
          <a:bodyPr wrap="square">
            <a:spAutoFit/>
          </a:bodyPr>
          <a:p>
            <a:pPr indent="406400">
              <a:lnSpc>
                <a:spcPct val="150000"/>
              </a:lnSpc>
            </a:pPr>
            <a:r>
              <a:rPr lang="zh-CN" sz="1800">
                <a:latin typeface="仿宋" panose="02010609060101010101" charset="-122"/>
                <a:ea typeface="仿宋" panose="02010609060101010101" charset="-122"/>
                <a:cs typeface="仿宋" panose="02010609060101010101" charset="-122"/>
              </a:rPr>
              <a:t>①保存：保存该页面填写的业务信息，形成业务记录，业务状态为“未提交”。    ②上传附件：保存后，可选择通过该功能上传申报信息依据材料的电子影像。    ③提交：将已保存的业务信息及上传的附件一同提交至人社审核端。    ④取消：保存前点击取消将删除当前业务，不保留业务信息。保存后点击取消将关闭当前页面，保留业务信息及附件。</a:t>
            </a:r>
            <a:endParaRPr lang="zh-CN" sz="18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4"/>
          <p:cNvSpPr>
            <a:spLocks noChangeArrowheads="1"/>
          </p:cNvSpPr>
          <p:nvPr/>
        </p:nvSpPr>
        <p:spPr bwMode="auto">
          <a:xfrm>
            <a:off x="2750185" y="110744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（六）进度查询</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2"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pic>
        <p:nvPicPr>
          <p:cNvPr id="3" name="图片 2" descr="C:\Users\lenovo\Desktop\图片\1717908525547.png1717908525547"/>
          <p:cNvPicPr>
            <a:picLocks noChangeAspect="1"/>
          </p:cNvPicPr>
          <p:nvPr/>
        </p:nvPicPr>
        <p:blipFill>
          <a:blip r:embed="rId1"/>
          <a:srcRect/>
          <a:stretch>
            <a:fillRect/>
          </a:stretch>
        </p:blipFill>
        <p:spPr>
          <a:xfrm>
            <a:off x="1403985" y="1485265"/>
            <a:ext cx="6515735" cy="4232910"/>
          </a:xfrm>
          <a:prstGeom prst="rect">
            <a:avLst/>
          </a:prstGeom>
        </p:spPr>
      </p:pic>
      <p:sp>
        <p:nvSpPr>
          <p:cNvPr id="4" name="文本框 3"/>
          <p:cNvSpPr txBox="1"/>
          <p:nvPr/>
        </p:nvSpPr>
        <p:spPr>
          <a:xfrm>
            <a:off x="1475740" y="5733415"/>
            <a:ext cx="7520305" cy="321945"/>
          </a:xfrm>
          <a:prstGeom prst="rect">
            <a:avLst/>
          </a:prstGeom>
          <a:noFill/>
        </p:spPr>
        <p:txBody>
          <a:bodyPr wrap="square" rtlCol="0">
            <a:spAutoFit/>
          </a:bodyPr>
          <a:p>
            <a:r>
              <a:rPr lang="zh-CN" altLang="en-US" sz="1500" b="1"/>
              <a:t>已提交初审的，请尽快联系属地人社部门预约线下审核员工档案</a:t>
            </a:r>
            <a:endParaRPr lang="zh-CN" altLang="en-US" sz="15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4"/>
          <p:cNvSpPr>
            <a:spLocks noChangeArrowheads="1"/>
          </p:cNvSpPr>
          <p:nvPr/>
        </p:nvSpPr>
        <p:spPr bwMode="auto">
          <a:xfrm>
            <a:off x="2750185" y="110744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（六）进度查询</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2"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pic>
        <p:nvPicPr>
          <p:cNvPr id="3" name="图片 2" descr="C:\Users\Administrator\Desktop\图片\emobile_2024-06-12_20-44-00.pngemobile_2024-06-12_20-44-00"/>
          <p:cNvPicPr>
            <a:picLocks noChangeAspect="1"/>
          </p:cNvPicPr>
          <p:nvPr/>
        </p:nvPicPr>
        <p:blipFill>
          <a:blip r:embed="rId1"/>
          <a:srcRect/>
          <a:stretch>
            <a:fillRect/>
          </a:stretch>
        </p:blipFill>
        <p:spPr>
          <a:xfrm>
            <a:off x="1073150" y="1567815"/>
            <a:ext cx="3632200" cy="4573905"/>
          </a:xfrm>
          <a:prstGeom prst="rect">
            <a:avLst/>
          </a:prstGeom>
        </p:spPr>
      </p:pic>
      <p:sp>
        <p:nvSpPr>
          <p:cNvPr id="101" name="文本框 100"/>
          <p:cNvSpPr txBox="1"/>
          <p:nvPr/>
        </p:nvSpPr>
        <p:spPr>
          <a:xfrm>
            <a:off x="4873625" y="1939290"/>
            <a:ext cx="3606800" cy="3415030"/>
          </a:xfrm>
          <a:prstGeom prst="rect">
            <a:avLst/>
          </a:prstGeom>
          <a:noFill/>
          <a:ln w="9525">
            <a:noFill/>
          </a:ln>
        </p:spPr>
        <p:txBody>
          <a:bodyPr wrap="square">
            <a:spAutoFit/>
          </a:bodyPr>
          <a:p>
            <a:pPr indent="406400">
              <a:lnSpc>
                <a:spcPct val="150000"/>
              </a:lnSpc>
            </a:pPr>
            <a:r>
              <a:rPr lang="zh-CN" sz="1800">
                <a:latin typeface="仿宋" panose="02010609060101010101" charset="-122"/>
                <a:ea typeface="仿宋" panose="02010609060101010101" charset="-122"/>
                <a:cs typeface="仿宋" panose="02010609060101010101" charset="-122"/>
              </a:rPr>
              <a:t>对于审核完成、已提交退休</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一件事</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申请的退休人员，可在其业务记录详情的附件列表中打印电子的</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退休审批表</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a:t>
            </a:r>
            <a:endParaRPr lang="zh-CN" altLang="en-US" sz="1800">
              <a:latin typeface="仿宋" panose="02010609060101010101" charset="-122"/>
              <a:ea typeface="仿宋" panose="02010609060101010101" charset="-122"/>
              <a:cs typeface="仿宋" panose="02010609060101010101" charset="-122"/>
            </a:endParaRPr>
          </a:p>
          <a:p>
            <a:pPr indent="406400">
              <a:lnSpc>
                <a:spcPct val="150000"/>
              </a:lnSpc>
            </a:pPr>
            <a:r>
              <a:rPr lang="zh-CN" altLang="en-US" sz="1800">
                <a:latin typeface="仿宋" panose="02010609060101010101" charset="-122"/>
                <a:ea typeface="仿宋" panose="02010609060101010101" charset="-122"/>
                <a:cs typeface="仿宋" panose="02010609060101010101" charset="-122"/>
              </a:rPr>
              <a:t>退休资格预审到此结束，下一步需要到</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吉事办</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网站发起退休</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一件事</a:t>
            </a:r>
            <a:r>
              <a:rPr lang="en-US" altLang="zh-CN" sz="1800">
                <a:latin typeface="仿宋" panose="02010609060101010101" charset="-122"/>
                <a:ea typeface="仿宋" panose="02010609060101010101" charset="-122"/>
                <a:cs typeface="仿宋" panose="02010609060101010101" charset="-122"/>
              </a:rPr>
              <a:t>”</a:t>
            </a:r>
            <a:r>
              <a:rPr lang="zh-CN" altLang="en-US" sz="1800">
                <a:latin typeface="仿宋" panose="02010609060101010101" charset="-122"/>
                <a:ea typeface="仿宋" panose="02010609060101010101" charset="-122"/>
                <a:cs typeface="仿宋" panose="02010609060101010101" charset="-122"/>
              </a:rPr>
              <a:t>，将审核结果推送给社保、医保、公积金等</a:t>
            </a:r>
            <a:r>
              <a:rPr lang="zh-CN" altLang="en-US" sz="1800">
                <a:latin typeface="仿宋" panose="02010609060101010101" charset="-122"/>
                <a:ea typeface="仿宋" panose="02010609060101010101" charset="-122"/>
                <a:cs typeface="仿宋" panose="02010609060101010101" charset="-122"/>
              </a:rPr>
              <a:t>部门。</a:t>
            </a:r>
            <a:endParaRPr lang="zh-CN" altLang="en-US" sz="1800">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linds(horizontal)">
                                      <p:cBhvr>
                                        <p:cTn id="1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1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35509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（一）登录</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873760" y="1965960"/>
            <a:ext cx="7527290" cy="1753235"/>
          </a:xfrm>
          <a:prstGeom prst="rect">
            <a:avLst/>
          </a:prstGeom>
          <a:noFill/>
        </p:spPr>
        <p:txBody>
          <a:bodyPr wrap="square" rtlCol="0">
            <a:spAutoFit/>
          </a:bodyPr>
          <a:p>
            <a:pPr algn="l">
              <a:lnSpc>
                <a:spcPct val="150000"/>
              </a:lnSpc>
            </a:pPr>
            <a:r>
              <a:rPr lang="en-US" altLang="zh-CN">
                <a:sym typeface="+mn-ea"/>
              </a:rPr>
              <a:t>        </a:t>
            </a:r>
            <a:r>
              <a:rPr lang="zh-CN">
                <a:sym typeface="+mn-ea"/>
              </a:rPr>
              <a:t>登录吉林省人民政府-吉林省网上办事大厅（吉事办网厅）</a:t>
            </a:r>
            <a:endParaRPr lang="zh-CN">
              <a:sym typeface="+mn-ea"/>
            </a:endParaRPr>
          </a:p>
          <a:p>
            <a:pPr algn="l">
              <a:lnSpc>
                <a:spcPct val="150000"/>
              </a:lnSpc>
            </a:pPr>
            <a:r>
              <a:rPr lang="zh-CN">
                <a:sym typeface="+mn-ea"/>
              </a:rPr>
              <a:t>        网址http://zwfw.jl.gov.cn</a:t>
            </a:r>
            <a:endParaRPr lang="zh-CN">
              <a:sym typeface="+mn-ea"/>
            </a:endParaRPr>
          </a:p>
          <a:p>
            <a:pPr algn="l">
              <a:lnSpc>
                <a:spcPct val="150000"/>
              </a:lnSpc>
            </a:pPr>
            <a:r>
              <a:rPr lang="zh-CN">
                <a:sym typeface="+mn-ea"/>
              </a:rPr>
              <a:t>        用人单位选择“企业办事”页面，解除劳动关系的灵活就业人员选择“个人办事”页面。</a:t>
            </a:r>
            <a:endParaRPr lang="zh-CN" altLang="en-US"/>
          </a:p>
        </p:txBody>
      </p:sp>
      <p:pic>
        <p:nvPicPr>
          <p:cNvPr id="2" name="图片 4" descr="mmexport1717140755514"/>
          <p:cNvPicPr>
            <a:picLocks noChangeAspect="1"/>
          </p:cNvPicPr>
          <p:nvPr/>
        </p:nvPicPr>
        <p:blipFill>
          <a:blip r:embed="rId1"/>
          <a:stretch>
            <a:fillRect/>
          </a:stretch>
        </p:blipFill>
        <p:spPr>
          <a:xfrm>
            <a:off x="1653540" y="3780790"/>
            <a:ext cx="5968365" cy="2322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35509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（一）登录</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323850" y="2132965"/>
            <a:ext cx="3351530" cy="3028315"/>
          </a:xfrm>
          <a:prstGeom prst="rect">
            <a:avLst/>
          </a:prstGeom>
        </p:spPr>
      </p:pic>
      <p:pic>
        <p:nvPicPr>
          <p:cNvPr id="3" name="图片 2"/>
          <p:cNvPicPr>
            <a:picLocks noChangeAspect="1"/>
          </p:cNvPicPr>
          <p:nvPr/>
        </p:nvPicPr>
        <p:blipFill>
          <a:blip r:embed="rId2"/>
          <a:stretch>
            <a:fillRect/>
          </a:stretch>
        </p:blipFill>
        <p:spPr>
          <a:xfrm>
            <a:off x="3799205" y="2132965"/>
            <a:ext cx="5253990" cy="3015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42684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（二）选择联办事项</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873760" y="2181225"/>
            <a:ext cx="7527290" cy="506730"/>
          </a:xfrm>
          <a:prstGeom prst="rect">
            <a:avLst/>
          </a:prstGeom>
          <a:noFill/>
        </p:spPr>
        <p:txBody>
          <a:bodyPr wrap="square" rtlCol="0">
            <a:spAutoFit/>
          </a:bodyPr>
          <a:p>
            <a:pPr algn="ctr">
              <a:lnSpc>
                <a:spcPct val="150000"/>
              </a:lnSpc>
            </a:pPr>
            <a:r>
              <a:rPr lang="zh-CN">
                <a:sym typeface="+mn-ea"/>
              </a:rPr>
              <a:t>用人单位录入退休人员姓名、身份证号后，点击“查询预审信息”。</a:t>
            </a:r>
            <a:endParaRPr lang="zh-CN">
              <a:sym typeface="+mn-ea"/>
            </a:endParaRPr>
          </a:p>
        </p:txBody>
      </p:sp>
      <p:pic>
        <p:nvPicPr>
          <p:cNvPr id="2" name="图片 6" descr="mmexport1717140427741"/>
          <p:cNvPicPr>
            <a:picLocks noChangeAspect="1"/>
          </p:cNvPicPr>
          <p:nvPr/>
        </p:nvPicPr>
        <p:blipFill>
          <a:blip r:embed="rId1"/>
          <a:stretch>
            <a:fillRect/>
          </a:stretch>
        </p:blipFill>
        <p:spPr>
          <a:xfrm>
            <a:off x="1042035" y="3027680"/>
            <a:ext cx="7199630" cy="257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06807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（二）选择联办事项</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104" name="文本框 103"/>
          <p:cNvSpPr txBox="1"/>
          <p:nvPr/>
        </p:nvSpPr>
        <p:spPr>
          <a:xfrm>
            <a:off x="4890770" y="1700530"/>
            <a:ext cx="3329940" cy="4154170"/>
          </a:xfrm>
          <a:prstGeom prst="rect">
            <a:avLst/>
          </a:prstGeom>
          <a:noFill/>
          <a:ln w="9525">
            <a:noFill/>
          </a:ln>
        </p:spPr>
        <p:txBody>
          <a:bodyPr wrap="square">
            <a:spAutoFit/>
          </a:bodyPr>
          <a:p>
            <a:pPr indent="406400" algn="just">
              <a:lnSpc>
                <a:spcPct val="150000"/>
              </a:lnSpc>
            </a:pPr>
            <a:r>
              <a:rPr lang="zh-CN" sz="1600">
                <a:latin typeface="仿宋" panose="02010609060101010101" charset="-122"/>
                <a:ea typeface="仿宋" panose="02010609060101010101" charset="-122"/>
                <a:cs typeface="仿宋" panose="02010609060101010101" charset="-122"/>
              </a:rPr>
              <a:t>按照实际需要选择联办业务事项，并选择公积金办理机构。其中“医保在职转退休”和“提取住房公积金”业务，若因不满足经办条件导致业务办理失败，用人单位可根据实际需要选择再次发起申请或不再申请。“养老保险待遇申领”业务只需申请一次，若因不满足经办条件导致办理失败，社保局将在退休人员满足经办条件后自动继续办理，直至待遇核定、发放成功。</a:t>
            </a:r>
            <a:endParaRPr lang="zh-CN" altLang="en-US" sz="1600">
              <a:latin typeface="仿宋" panose="02010609060101010101" charset="-122"/>
              <a:ea typeface="仿宋" panose="02010609060101010101" charset="-122"/>
              <a:cs typeface="仿宋" panose="02010609060101010101" charset="-122"/>
            </a:endParaRPr>
          </a:p>
        </p:txBody>
      </p:sp>
      <p:pic>
        <p:nvPicPr>
          <p:cNvPr id="2" name="图片 1" descr="C:\Users\lenovo\Desktop\图片\1717913290277.png1717913290277"/>
          <p:cNvPicPr>
            <a:picLocks noChangeAspect="1"/>
          </p:cNvPicPr>
          <p:nvPr/>
        </p:nvPicPr>
        <p:blipFill>
          <a:blip r:embed="rId1"/>
          <a:srcRect/>
          <a:stretch>
            <a:fillRect/>
          </a:stretch>
        </p:blipFill>
        <p:spPr>
          <a:xfrm>
            <a:off x="1028383" y="1528763"/>
            <a:ext cx="3473450" cy="4630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blinds(horizontal)">
                                      <p:cBhvr>
                                        <p:cTn id="1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06807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（二）查看</a:t>
            </a:r>
            <a:r>
              <a:rPr lang="zh-CN" altLang="en-US" sz="2400" dirty="0">
                <a:solidFill>
                  <a:srgbClr val="E36C09"/>
                </a:solidFill>
                <a:latin typeface="楷体" panose="02010609060101010101" pitchFamily="49" charset="-122"/>
                <a:ea typeface="楷体" panose="02010609060101010101" pitchFamily="49" charset="-122"/>
              </a:rPr>
              <a:t>后续结果</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467360" y="1678940"/>
            <a:ext cx="8322310" cy="4207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06807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（二）查看</a:t>
            </a:r>
            <a:r>
              <a:rPr lang="zh-CN" altLang="en-US" sz="2400" dirty="0">
                <a:solidFill>
                  <a:srgbClr val="E36C09"/>
                </a:solidFill>
                <a:latin typeface="楷体" panose="02010609060101010101" pitchFamily="49" charset="-122"/>
                <a:ea typeface="楷体" panose="02010609060101010101" pitchFamily="49" charset="-122"/>
              </a:rPr>
              <a:t>后续结果</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23850" y="1529715"/>
            <a:ext cx="8282940" cy="468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四、退休</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一件事</a:t>
            </a:r>
            <a:r>
              <a:rPr lang="en-US" altLang="zh-CN" dirty="0">
                <a:solidFill>
                  <a:schemeClr val="bg1"/>
                </a:solidFill>
                <a:latin typeface="宋体" panose="02010600030101010101" pitchFamily="2" charset="-122"/>
              </a:rPr>
              <a:t>”</a:t>
            </a:r>
            <a:r>
              <a:rPr lang="zh-CN" altLang="en-US" dirty="0">
                <a:solidFill>
                  <a:schemeClr val="bg1"/>
                </a:solidFill>
                <a:latin typeface="宋体" panose="02010600030101010101" pitchFamily="2" charset="-122"/>
              </a:rPr>
              <a:t>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760980" y="106807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（二）查看</a:t>
            </a:r>
            <a:r>
              <a:rPr lang="zh-CN" altLang="en-US" sz="2400" dirty="0">
                <a:solidFill>
                  <a:srgbClr val="E36C09"/>
                </a:solidFill>
                <a:latin typeface="楷体" panose="02010609060101010101" pitchFamily="49" charset="-122"/>
                <a:ea typeface="楷体" panose="02010609060101010101" pitchFamily="49" charset="-122"/>
              </a:rPr>
              <a:t>后续结果</a:t>
            </a:r>
            <a:endParaRPr lang="zh-CN" altLang="en-US" sz="2400" dirty="0">
              <a:solidFill>
                <a:srgbClr val="E36C09"/>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683895" y="1628775"/>
            <a:ext cx="8164195" cy="4275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346835" y="1741170"/>
            <a:ext cx="2856230" cy="3793490"/>
            <a:chOff x="2121" y="2742"/>
            <a:chExt cx="4498" cy="5974"/>
          </a:xfrm>
        </p:grpSpPr>
        <p:sp>
          <p:nvSpPr>
            <p:cNvPr id="6" name="矩形 5"/>
            <p:cNvSpPr/>
            <p:nvPr/>
          </p:nvSpPr>
          <p:spPr>
            <a:xfrm>
              <a:off x="2121" y="2742"/>
              <a:ext cx="4499" cy="5975"/>
            </a:xfrm>
            <a:prstGeom prst="rect">
              <a:avLst/>
            </a:prstGeom>
            <a:blipFill>
              <a:blip r:embed="rId1"/>
              <a:tile tx="0" ty="0" sx="100000" sy="100000" flip="none" algn="tl"/>
            </a:blipFill>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C:\Users\Administrator\Desktop\捕获.PNG捕获"/>
            <p:cNvPicPr>
              <a:picLocks noChangeAspect="1"/>
            </p:cNvPicPr>
            <p:nvPr/>
          </p:nvPicPr>
          <p:blipFill>
            <a:blip r:embed="rId2"/>
            <a:srcRect/>
            <a:stretch>
              <a:fillRect/>
            </a:stretch>
          </p:blipFill>
          <p:spPr>
            <a:xfrm>
              <a:off x="2299" y="2949"/>
              <a:ext cx="4152" cy="5597"/>
            </a:xfrm>
            <a:prstGeom prst="rect">
              <a:avLst/>
            </a:prstGeom>
          </p:spPr>
        </p:pic>
      </p:grpSp>
      <p:sp>
        <p:nvSpPr>
          <p:cNvPr id="11" name="TextBox 19"/>
          <p:cNvSpPr/>
          <p:nvPr/>
        </p:nvSpPr>
        <p:spPr>
          <a:xfrm>
            <a:off x="4947920" y="2758440"/>
            <a:ext cx="2858135" cy="24123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stStyle>
          <a:p>
            <a:pPr marL="0" lvl="0" indent="0" eaLnBrk="1" latinLnBrk="0" hangingPunct="1">
              <a:lnSpc>
                <a:spcPts val="2550"/>
              </a:lnSpc>
              <a:spcBef>
                <a:spcPct val="0"/>
              </a:spcBef>
              <a:buClr>
                <a:srgbClr val="E36C09"/>
              </a:buClr>
              <a:buNone/>
            </a:pPr>
            <a:r>
              <a:rPr lang="en-US" altLang="zh-CN" sz="1200" dirty="0">
                <a:solidFill>
                  <a:srgbClr val="000000"/>
                </a:solidFill>
                <a:sym typeface="+mn-ea"/>
              </a:rPr>
              <a:t>    </a:t>
            </a:r>
            <a:r>
              <a:rPr lang="en-US" altLang="zh-CN" sz="1600" dirty="0">
                <a:solidFill>
                  <a:srgbClr val="000000"/>
                </a:solidFill>
                <a:sym typeface="+mn-ea"/>
              </a:rPr>
              <a:t>    </a:t>
            </a:r>
            <a:r>
              <a:rPr lang="zh-CN" altLang="en-US" sz="1600" dirty="0">
                <a:solidFill>
                  <a:srgbClr val="000000"/>
                </a:solidFill>
                <a:sym typeface="+mn-ea"/>
              </a:rPr>
              <a:t>《国务院关于进一步优化政务服务提升行政效能推动</a:t>
            </a:r>
            <a:r>
              <a:rPr lang="en-US" altLang="zh-CN" sz="1600" dirty="0">
                <a:solidFill>
                  <a:srgbClr val="000000"/>
                </a:solidFill>
                <a:sym typeface="+mn-ea"/>
              </a:rPr>
              <a:t>“</a:t>
            </a:r>
            <a:r>
              <a:rPr lang="zh-CN" altLang="en-US" sz="1600" dirty="0">
                <a:solidFill>
                  <a:srgbClr val="000000"/>
                </a:solidFill>
                <a:ea typeface="宋体" panose="02010600030101010101" pitchFamily="2" charset="-122"/>
                <a:sym typeface="+mn-ea"/>
              </a:rPr>
              <a:t>高效办成一件事</a:t>
            </a:r>
            <a:r>
              <a:rPr lang="en-US" altLang="zh-CN" sz="1600" dirty="0">
                <a:solidFill>
                  <a:srgbClr val="000000"/>
                </a:solidFill>
                <a:sym typeface="+mn-ea"/>
              </a:rPr>
              <a:t>”</a:t>
            </a:r>
            <a:r>
              <a:rPr lang="zh-CN" altLang="en-US" sz="1600" dirty="0">
                <a:solidFill>
                  <a:srgbClr val="000000"/>
                </a:solidFill>
                <a:ea typeface="宋体" panose="02010600030101010101" pitchFamily="2" charset="-122"/>
                <a:sym typeface="+mn-ea"/>
              </a:rPr>
              <a:t>的指导意见</a:t>
            </a:r>
            <a:r>
              <a:rPr lang="zh-CN" altLang="en-US" sz="1600" dirty="0">
                <a:solidFill>
                  <a:srgbClr val="000000"/>
                </a:solidFill>
                <a:sym typeface="+mn-ea"/>
              </a:rPr>
              <a:t>》（国发〔</a:t>
            </a:r>
            <a:r>
              <a:rPr lang="en-US" altLang="zh-CN" sz="1600" dirty="0">
                <a:solidFill>
                  <a:srgbClr val="000000"/>
                </a:solidFill>
                <a:sym typeface="+mn-ea"/>
              </a:rPr>
              <a:t>2024</a:t>
            </a:r>
            <a:r>
              <a:rPr lang="zh-CN" altLang="en-US" sz="1600" dirty="0">
                <a:solidFill>
                  <a:srgbClr val="000000"/>
                </a:solidFill>
                <a:sym typeface="+mn-ea"/>
              </a:rPr>
              <a:t>〕</a:t>
            </a:r>
            <a:r>
              <a:rPr lang="en-US" altLang="zh-CN" sz="1600" dirty="0">
                <a:solidFill>
                  <a:srgbClr val="000000"/>
                </a:solidFill>
                <a:sym typeface="+mn-ea"/>
              </a:rPr>
              <a:t>3</a:t>
            </a:r>
            <a:r>
              <a:rPr lang="zh-CN" altLang="en-US" sz="1600" dirty="0">
                <a:solidFill>
                  <a:srgbClr val="000000"/>
                </a:solidFill>
                <a:ea typeface="宋体" panose="02010600030101010101" pitchFamily="2" charset="-122"/>
                <a:sym typeface="+mn-ea"/>
              </a:rPr>
              <a:t>号</a:t>
            </a:r>
            <a:r>
              <a:rPr lang="zh-CN" altLang="en-US" sz="1600" dirty="0">
                <a:solidFill>
                  <a:srgbClr val="000000"/>
                </a:solidFill>
                <a:sym typeface="+mn-ea"/>
              </a:rPr>
              <a:t>），将退休</a:t>
            </a:r>
            <a:r>
              <a:rPr lang="en-US" altLang="zh-CN" sz="1600" dirty="0">
                <a:solidFill>
                  <a:srgbClr val="000000"/>
                </a:solidFill>
                <a:sym typeface="+mn-ea"/>
              </a:rPr>
              <a:t>“</a:t>
            </a:r>
            <a:r>
              <a:rPr lang="zh-CN" altLang="en-US" sz="1600" dirty="0">
                <a:solidFill>
                  <a:srgbClr val="000000"/>
                </a:solidFill>
                <a:ea typeface="宋体" panose="02010600030101010101" pitchFamily="2" charset="-122"/>
                <a:sym typeface="+mn-ea"/>
              </a:rPr>
              <a:t>一件事</a:t>
            </a:r>
            <a:r>
              <a:rPr lang="en-US" altLang="zh-CN" sz="1600" dirty="0">
                <a:solidFill>
                  <a:srgbClr val="000000"/>
                </a:solidFill>
                <a:sym typeface="+mn-ea"/>
              </a:rPr>
              <a:t>”</a:t>
            </a:r>
            <a:r>
              <a:rPr lang="zh-CN" altLang="en-US" sz="1600" dirty="0">
                <a:solidFill>
                  <a:srgbClr val="000000"/>
                </a:solidFill>
                <a:ea typeface="宋体" panose="02010600030101010101" pitchFamily="2" charset="-122"/>
                <a:sym typeface="+mn-ea"/>
              </a:rPr>
              <a:t>列为</a:t>
            </a:r>
            <a:r>
              <a:rPr lang="en-US" altLang="zh-CN" sz="1600" dirty="0">
                <a:solidFill>
                  <a:srgbClr val="000000"/>
                </a:solidFill>
                <a:ea typeface="宋体" panose="02010600030101010101" pitchFamily="2" charset="-122"/>
                <a:sym typeface="+mn-ea"/>
              </a:rPr>
              <a:t>2024</a:t>
            </a:r>
            <a:r>
              <a:rPr lang="zh-CN" altLang="en-US" sz="1600" dirty="0">
                <a:solidFill>
                  <a:srgbClr val="000000"/>
                </a:solidFill>
                <a:ea typeface="宋体" panose="02010600030101010101" pitchFamily="2" charset="-122"/>
                <a:sym typeface="+mn-ea"/>
              </a:rPr>
              <a:t>年重点任务事项之一。</a:t>
            </a:r>
            <a:endParaRPr lang="zh-CN" altLang="en-US" sz="1600" dirty="0">
              <a:solidFill>
                <a:srgbClr val="000000"/>
              </a:solidFill>
              <a:sym typeface="+mn-ea"/>
            </a:endParaRPr>
          </a:p>
          <a:p>
            <a:pPr marL="0" indent="0" eaLnBrk="1" hangingPunct="1">
              <a:lnSpc>
                <a:spcPts val="2800"/>
              </a:lnSpc>
              <a:spcBef>
                <a:spcPct val="0"/>
              </a:spcBef>
              <a:buClr>
                <a:srgbClr val="E36C09"/>
              </a:buClr>
              <a:buNone/>
            </a:pPr>
            <a:endParaRPr lang="zh-CN" altLang="en-US" sz="1600" dirty="0">
              <a:solidFill>
                <a:srgbClr val="000000"/>
              </a:solidFill>
              <a:sym typeface="宋体" panose="02010600030101010101" pitchFamily="2" charset="-122"/>
            </a:endParaRPr>
          </a:p>
        </p:txBody>
      </p:sp>
      <p:sp>
        <p:nvSpPr>
          <p:cNvPr id="8198"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cs typeface="宋体" panose="02010600030101010101" pitchFamily="2" charset="-122"/>
              </a:rPr>
              <a:t>一、退休“一件事”工作简介</a:t>
            </a:r>
            <a:endParaRPr lang="zh-CN" altLang="en-US" dirty="0">
              <a:solidFill>
                <a:schemeClr val="bg1"/>
              </a:solidFill>
              <a:latin typeface="宋体" panose="02010600030101010101" pitchFamily="2" charset="-122"/>
              <a:cs typeface="宋体" panose="02010600030101010101" pitchFamily="2" charset="-122"/>
            </a:endParaRPr>
          </a:p>
        </p:txBody>
      </p:sp>
      <p:sp>
        <p:nvSpPr>
          <p:cNvPr id="4" name="TextBox 4"/>
          <p:cNvSpPr>
            <a:spLocks noChangeArrowheads="1"/>
          </p:cNvSpPr>
          <p:nvPr/>
        </p:nvSpPr>
        <p:spPr bwMode="auto">
          <a:xfrm>
            <a:off x="4556125" y="221996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rPr>
              <a:t>（一）工作依据</a:t>
            </a:r>
            <a:endParaRPr lang="zh-CN" altLang="en-US" sz="2400" dirty="0">
              <a:solidFill>
                <a:schemeClr val="tx1"/>
              </a:solidFill>
              <a:effectLst>
                <a:outerShdw blurRad="38100" dist="19050" dir="2700000" algn="tl" rotWithShape="0">
                  <a:schemeClr val="dk1">
                    <a:alpha val="40000"/>
                  </a:scheme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500"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p:bldP spid="4"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9" name="矩形 2"/>
          <p:cNvSpPr/>
          <p:nvPr/>
        </p:nvSpPr>
        <p:spPr>
          <a:xfrm>
            <a:off x="3698875" y="549275"/>
            <a:ext cx="1783080" cy="368300"/>
          </a:xfrm>
          <a:prstGeom prst="rect">
            <a:avLst/>
          </a:prstGeom>
          <a:noFill/>
          <a:ln w="9525">
            <a:noFill/>
          </a:ln>
        </p:spPr>
        <p:txBody>
          <a:bodyPr wrap="none">
            <a:spAutoFit/>
          </a:bodyPr>
          <a:p>
            <a:pPr algn="l"/>
            <a:r>
              <a:rPr lang="zh-CN" altLang="en-US" dirty="0">
                <a:solidFill>
                  <a:schemeClr val="bg1"/>
                </a:solidFill>
                <a:latin typeface="华文新魏" panose="02010800040101010101" pitchFamily="2" charset="-122"/>
                <a:ea typeface="华文新魏" panose="02010800040101010101" pitchFamily="2" charset="-122"/>
              </a:rPr>
              <a:t>两系统要点对比</a:t>
            </a:r>
            <a:endParaRPr lang="zh-CN" altLang="en-US" dirty="0">
              <a:solidFill>
                <a:schemeClr val="bg1"/>
              </a:solidFill>
              <a:latin typeface="华文新魏" panose="02010800040101010101" pitchFamily="2" charset="-122"/>
              <a:ea typeface="华文新魏" panose="02010800040101010101" pitchFamily="2" charset="-122"/>
            </a:endParaRPr>
          </a:p>
        </p:txBody>
      </p:sp>
      <p:graphicFrame>
        <p:nvGraphicFramePr>
          <p:cNvPr id="2" name="表格 1"/>
          <p:cNvGraphicFramePr/>
          <p:nvPr/>
        </p:nvGraphicFramePr>
        <p:xfrm>
          <a:off x="1006475" y="993775"/>
          <a:ext cx="7168515" cy="4332605"/>
        </p:xfrm>
        <a:graphic>
          <a:graphicData uri="http://schemas.openxmlformats.org/drawingml/2006/table">
            <a:tbl>
              <a:tblPr firstRow="1" bandRow="1">
                <a:tableStyleId>{5C22544A-7EE6-4342-B048-85BDC9FD1C3A}</a:tableStyleId>
              </a:tblPr>
              <a:tblGrid>
                <a:gridCol w="2586355"/>
                <a:gridCol w="2239010"/>
                <a:gridCol w="2343150"/>
              </a:tblGrid>
              <a:tr h="645795">
                <a:tc gridSpan="3">
                  <a:txBody>
                    <a:bodyPr/>
                    <a:p>
                      <a:pPr algn="ctr">
                        <a:buNone/>
                      </a:pPr>
                      <a:r>
                        <a:rPr lang="zh-CN" sz="2000">
                          <a:solidFill>
                            <a:srgbClr val="000000"/>
                          </a:solidFill>
                          <a:latin typeface="Arial" panose="020B0604020202020204" pitchFamily="34" charset="0"/>
                          <a:ea typeface="宋体" panose="02010600030101010101" pitchFamily="2" charset="-122"/>
                        </a:rPr>
                        <a:t>对比记忆</a:t>
                      </a:r>
                      <a:endParaRPr lang="en-US" altLang="en-US" sz="2000">
                        <a:solidFill>
                          <a:srgbClr val="000000"/>
                        </a:solidFill>
                        <a:latin typeface="宋体" panose="02010600030101010101" pitchFamily="2"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450850">
                <a:tc>
                  <a:txBody>
                    <a:bodyPr/>
                    <a:p>
                      <a:pPr algn="ctr">
                        <a:buNone/>
                      </a:pPr>
                      <a:r>
                        <a:rPr lang="zh-CN" sz="1600" b="1">
                          <a:solidFill>
                            <a:srgbClr val="000000"/>
                          </a:solidFill>
                          <a:latin typeface="Arial" panose="020B0604020202020204" pitchFamily="34" charset="0"/>
                          <a:ea typeface="仿宋" panose="02010609060101010101" charset="-122"/>
                        </a:rPr>
                        <a:t>项目</a:t>
                      </a:r>
                      <a:endParaRPr lang="zh-CN" altLang="en-US" sz="16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600" b="1">
                          <a:solidFill>
                            <a:srgbClr val="000000"/>
                          </a:solidFill>
                          <a:latin typeface="Arial" panose="020B0604020202020204" pitchFamily="34" charset="0"/>
                          <a:ea typeface="仿宋" panose="02010609060101010101" charset="-122"/>
                        </a:rPr>
                        <a:t>退休资格预审</a:t>
                      </a:r>
                      <a:endParaRPr lang="zh-CN" altLang="en-US" sz="16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600" b="1">
                          <a:solidFill>
                            <a:srgbClr val="000000"/>
                          </a:solidFill>
                          <a:latin typeface="Arial" panose="020B0604020202020204" pitchFamily="34" charset="0"/>
                          <a:ea typeface="仿宋" panose="02010609060101010101" charset="-122"/>
                        </a:rPr>
                        <a:t>退休“一件事”</a:t>
                      </a:r>
                      <a:endParaRPr lang="zh-CN" altLang="en-US" sz="1600" b="1">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850">
                <a:tc>
                  <a:txBody>
                    <a:bodyPr/>
                    <a:p>
                      <a:pPr algn="ctr">
                        <a:buNone/>
                      </a:pPr>
                      <a:r>
                        <a:rPr lang="zh-CN" sz="1400">
                          <a:solidFill>
                            <a:srgbClr val="000000"/>
                          </a:solidFill>
                          <a:latin typeface="Arial" panose="020B0604020202020204" pitchFamily="34" charset="0"/>
                          <a:ea typeface="仿宋" panose="02010609060101010101" charset="-122"/>
                        </a:rPr>
                        <a:t>登录系统</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吉林智慧人社</a:t>
                      </a:r>
                      <a:endParaRPr lang="zh-CN" sz="1400">
                        <a:solidFill>
                          <a:srgbClr val="000000"/>
                        </a:solidFill>
                        <a:latin typeface="Arial" panose="020B0604020202020204" pitchFamily="34" charset="0"/>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吉事办</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4485">
                <a:tc>
                  <a:txBody>
                    <a:bodyPr/>
                    <a:p>
                      <a:pPr algn="ctr">
                        <a:buNone/>
                      </a:pPr>
                      <a:r>
                        <a:rPr lang="zh-CN" sz="1400">
                          <a:solidFill>
                            <a:srgbClr val="000000"/>
                          </a:solidFill>
                          <a:latin typeface="Arial" panose="020B0604020202020204" pitchFamily="34" charset="0"/>
                          <a:ea typeface="仿宋" panose="02010609060101010101" charset="-122"/>
                        </a:rPr>
                        <a:t>办理时间</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提前</a:t>
                      </a:r>
                      <a:r>
                        <a:rPr lang="en-US" altLang="zh-CN" sz="1400">
                          <a:solidFill>
                            <a:srgbClr val="000000"/>
                          </a:solidFill>
                          <a:latin typeface="Arial" panose="020B0604020202020204" pitchFamily="34" charset="0"/>
                          <a:ea typeface="仿宋" panose="02010609060101010101" charset="-122"/>
                        </a:rPr>
                        <a:t>3-</a:t>
                      </a:r>
                      <a:r>
                        <a:rPr lang="zh-CN" sz="1400">
                          <a:solidFill>
                            <a:srgbClr val="000000"/>
                          </a:solidFill>
                          <a:latin typeface="Arial" panose="020B0604020202020204" pitchFamily="34" charset="0"/>
                          <a:ea typeface="仿宋" panose="02010609060101010101" charset="-122"/>
                        </a:rPr>
                        <a:t>6个月</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提前1个月</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algn="ctr">
                        <a:buNone/>
                      </a:pPr>
                      <a:r>
                        <a:rPr lang="zh-CN" altLang="en-US" sz="1400">
                          <a:solidFill>
                            <a:srgbClr val="000000"/>
                          </a:solidFill>
                          <a:latin typeface="仿宋" panose="02010609060101010101" charset="-122"/>
                          <a:ea typeface="仿宋" panose="02010609060101010101" charset="-122"/>
                        </a:rPr>
                        <a:t>发起人</a:t>
                      </a:r>
                      <a:endParaRPr lang="zh-CN" altLang="en-US" sz="1400">
                        <a:solidFill>
                          <a:srgbClr val="000000"/>
                        </a:solidFill>
                        <a:latin typeface="仿宋" panose="02010609060101010101" charset="-122"/>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altLang="en-US" sz="1400">
                          <a:solidFill>
                            <a:srgbClr val="000000"/>
                          </a:solidFill>
                          <a:latin typeface="仿宋" panose="02010609060101010101" charset="-122"/>
                          <a:ea typeface="仿宋" panose="02010609060101010101" charset="-122"/>
                        </a:rPr>
                        <a:t>单位经办人</a:t>
                      </a:r>
                      <a:endParaRPr lang="zh-CN" altLang="en-US" sz="1400">
                        <a:solidFill>
                          <a:srgbClr val="000000"/>
                        </a:solidFill>
                        <a:latin typeface="仿宋" panose="02010609060101010101" charset="-122"/>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altLang="en-US" sz="1400">
                          <a:solidFill>
                            <a:srgbClr val="000000"/>
                          </a:solidFill>
                          <a:latin typeface="仿宋" panose="02010609060101010101" charset="-122"/>
                          <a:ea typeface="仿宋" panose="02010609060101010101" charset="-122"/>
                        </a:rPr>
                        <a:t>单位经办人或退休</a:t>
                      </a:r>
                      <a:r>
                        <a:rPr lang="zh-CN" altLang="en-US" sz="1400">
                          <a:solidFill>
                            <a:srgbClr val="000000"/>
                          </a:solidFill>
                          <a:latin typeface="仿宋" panose="02010609060101010101" charset="-122"/>
                          <a:ea typeface="仿宋" panose="02010609060101010101" charset="-122"/>
                        </a:rPr>
                        <a:t>个人</a:t>
                      </a:r>
                      <a:endParaRPr lang="zh-CN" altLang="en-US" sz="1400">
                        <a:solidFill>
                          <a:srgbClr val="000000"/>
                        </a:solidFill>
                        <a:latin typeface="仿宋" panose="02010609060101010101" charset="-122"/>
                        <a:ea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algn="ctr">
                        <a:buNone/>
                      </a:pPr>
                      <a:r>
                        <a:rPr lang="zh-CN" sz="1400">
                          <a:solidFill>
                            <a:srgbClr val="000000"/>
                          </a:solidFill>
                          <a:latin typeface="Arial" panose="020B0604020202020204" pitchFamily="34" charset="0"/>
                          <a:ea typeface="仿宋" panose="02010609060101010101" charset="-122"/>
                        </a:rPr>
                        <a:t>现场审核档案</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850">
                <a:tc>
                  <a:txBody>
                    <a:bodyPr/>
                    <a:p>
                      <a:pPr algn="ctr">
                        <a:buNone/>
                      </a:pPr>
                      <a:r>
                        <a:rPr lang="zh-CN" sz="1400">
                          <a:solidFill>
                            <a:srgbClr val="000000"/>
                          </a:solidFill>
                          <a:latin typeface="Arial" panose="020B0604020202020204" pitchFamily="34" charset="0"/>
                          <a:ea typeface="仿宋" panose="02010609060101010101" charset="-122"/>
                        </a:rPr>
                        <a:t>上传附件</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algn="ctr">
                        <a:buNone/>
                      </a:pPr>
                      <a:r>
                        <a:rPr lang="zh-CN" sz="1400">
                          <a:solidFill>
                            <a:srgbClr val="000000"/>
                          </a:solidFill>
                          <a:latin typeface="Arial" panose="020B0604020202020204" pitchFamily="34" charset="0"/>
                          <a:ea typeface="仿宋" panose="02010609060101010101" charset="-122"/>
                        </a:rPr>
                        <a:t>打印退休审核表</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850">
                <a:tc>
                  <a:txBody>
                    <a:bodyPr/>
                    <a:p>
                      <a:pPr algn="ctr">
                        <a:buNone/>
                      </a:pPr>
                      <a:r>
                        <a:rPr lang="zh-CN" sz="1400">
                          <a:solidFill>
                            <a:srgbClr val="000000"/>
                          </a:solidFill>
                          <a:latin typeface="Arial" panose="020B0604020202020204" pitchFamily="34" charset="0"/>
                          <a:ea typeface="仿宋" panose="02010609060101010101" charset="-122"/>
                        </a:rPr>
                        <a:t>退休人员自助查询</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algn="ctr">
                        <a:buNone/>
                      </a:pPr>
                      <a:r>
                        <a:rPr lang="zh-CN" sz="1400">
                          <a:solidFill>
                            <a:srgbClr val="000000"/>
                          </a:solidFill>
                          <a:latin typeface="Arial" panose="020B0604020202020204" pitchFamily="34" charset="0"/>
                          <a:ea typeface="仿宋" panose="02010609060101010101" charset="-122"/>
                        </a:rPr>
                        <a:t>短信通知</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850">
                <a:tc>
                  <a:txBody>
                    <a:bodyPr/>
                    <a:p>
                      <a:pPr algn="ctr">
                        <a:buNone/>
                      </a:pPr>
                      <a:r>
                        <a:rPr lang="zh-CN" sz="1400">
                          <a:solidFill>
                            <a:srgbClr val="000000"/>
                          </a:solidFill>
                          <a:latin typeface="Arial" panose="020B0604020202020204" pitchFamily="34" charset="0"/>
                          <a:ea typeface="仿宋" panose="02010609060101010101" charset="-122"/>
                        </a:rPr>
                        <a:t>个人认证</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23215">
                <a:tc>
                  <a:txBody>
                    <a:bodyPr/>
                    <a:p>
                      <a:pPr algn="ctr">
                        <a:buNone/>
                      </a:pPr>
                      <a:r>
                        <a:rPr lang="zh-CN" sz="1400">
                          <a:solidFill>
                            <a:srgbClr val="000000"/>
                          </a:solidFill>
                          <a:latin typeface="Arial" panose="020B0604020202020204" pitchFamily="34" charset="0"/>
                          <a:ea typeface="仿宋" panose="02010609060101010101" charset="-122"/>
                        </a:rPr>
                        <a:t>支持多次申请</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否</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algn="ctr">
                        <a:buNone/>
                      </a:pPr>
                      <a:r>
                        <a:rPr lang="zh-CN" sz="1400">
                          <a:solidFill>
                            <a:srgbClr val="000000"/>
                          </a:solidFill>
                          <a:latin typeface="Arial" panose="020B0604020202020204" pitchFamily="34" charset="0"/>
                          <a:ea typeface="仿宋" panose="02010609060101010101" charset="-122"/>
                        </a:rPr>
                        <a:t>是</a:t>
                      </a:r>
                      <a:endParaRPr lang="en-US" altLang="en-US" sz="1400">
                        <a:solidFill>
                          <a:srgbClr val="000000"/>
                        </a:solidFill>
                        <a:latin typeface="仿宋" panose="02010609060101010101"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组合 25"/>
          <p:cNvGrpSpPr/>
          <p:nvPr/>
        </p:nvGrpSpPr>
        <p:grpSpPr bwMode="auto">
          <a:xfrm>
            <a:off x="6742113" y="195263"/>
            <a:ext cx="287337" cy="288925"/>
            <a:chOff x="0" y="0"/>
            <a:chExt cx="288032" cy="288032"/>
          </a:xfrm>
        </p:grpSpPr>
        <p:sp>
          <p:nvSpPr>
            <p:cNvPr id="4" name="椭圆 26"/>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5" name="组合 27"/>
            <p:cNvGrpSpPr/>
            <p:nvPr/>
          </p:nvGrpSpPr>
          <p:grpSpPr bwMode="auto">
            <a:xfrm flipH="1">
              <a:off x="71530" y="105344"/>
              <a:ext cx="144971" cy="77344"/>
              <a:chOff x="0" y="0"/>
              <a:chExt cx="268428" cy="143210"/>
            </a:xfrm>
          </p:grpSpPr>
          <p:sp>
            <p:nvSpPr>
              <p:cNvPr id="6" name="等腰三角形 28"/>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97" name="等腰三角形 29"/>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grpSp>
        <p:nvGrpSpPr>
          <p:cNvPr id="3075" name="组合 30"/>
          <p:cNvGrpSpPr/>
          <p:nvPr/>
        </p:nvGrpSpPr>
        <p:grpSpPr bwMode="auto">
          <a:xfrm>
            <a:off x="8613775" y="195263"/>
            <a:ext cx="288925" cy="288925"/>
            <a:chOff x="0" y="0"/>
            <a:chExt cx="288032" cy="288032"/>
          </a:xfrm>
        </p:grpSpPr>
        <p:sp>
          <p:nvSpPr>
            <p:cNvPr id="3090" name="椭圆 31"/>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091" name="组合 32"/>
            <p:cNvGrpSpPr/>
            <p:nvPr/>
          </p:nvGrpSpPr>
          <p:grpSpPr bwMode="auto">
            <a:xfrm>
              <a:off x="82288" y="105344"/>
              <a:ext cx="144971" cy="77344"/>
              <a:chOff x="0" y="0"/>
              <a:chExt cx="268428" cy="143210"/>
            </a:xfrm>
          </p:grpSpPr>
          <p:sp>
            <p:nvSpPr>
              <p:cNvPr id="7" name="等腰三角形 33"/>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 name="等腰三角形 34"/>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grpSp>
        <p:nvGrpSpPr>
          <p:cNvPr id="3076" name="组合 35"/>
          <p:cNvGrpSpPr/>
          <p:nvPr/>
        </p:nvGrpSpPr>
        <p:grpSpPr bwMode="auto">
          <a:xfrm>
            <a:off x="7366000" y="195263"/>
            <a:ext cx="288925" cy="288925"/>
            <a:chOff x="0" y="0"/>
            <a:chExt cx="288032" cy="288032"/>
          </a:xfrm>
        </p:grpSpPr>
        <p:sp>
          <p:nvSpPr>
            <p:cNvPr id="3086" name="椭圆 36"/>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087" name="组合 37"/>
            <p:cNvGrpSpPr/>
            <p:nvPr/>
          </p:nvGrpSpPr>
          <p:grpSpPr bwMode="auto">
            <a:xfrm>
              <a:off x="108012" y="97370"/>
              <a:ext cx="72008" cy="108000"/>
              <a:chOff x="0" y="0"/>
              <a:chExt cx="72008" cy="108000"/>
            </a:xfrm>
          </p:grpSpPr>
          <p:sp>
            <p:nvSpPr>
              <p:cNvPr id="3088" name="直接连接符 38"/>
              <p:cNvSpPr>
                <a:spLocks noChangeShapeType="1"/>
              </p:cNvSpPr>
              <p:nvPr/>
            </p:nvSpPr>
            <p:spPr bwMode="auto">
              <a:xfrm>
                <a:off x="0" y="0"/>
                <a:ext cx="1" cy="108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89" name="直接连接符 39"/>
              <p:cNvSpPr>
                <a:spLocks noChangeShapeType="1"/>
              </p:cNvSpPr>
              <p:nvPr/>
            </p:nvSpPr>
            <p:spPr bwMode="auto">
              <a:xfrm>
                <a:off x="72008" y="0"/>
                <a:ext cx="1" cy="108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3077" name="组合 40"/>
          <p:cNvGrpSpPr/>
          <p:nvPr/>
        </p:nvGrpSpPr>
        <p:grpSpPr bwMode="auto">
          <a:xfrm>
            <a:off x="7989888" y="195263"/>
            <a:ext cx="287337" cy="288925"/>
            <a:chOff x="0" y="0"/>
            <a:chExt cx="288032" cy="288032"/>
          </a:xfrm>
        </p:grpSpPr>
        <p:sp>
          <p:nvSpPr>
            <p:cNvPr id="3084" name="椭圆 41"/>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85" name="矩形 42"/>
            <p:cNvSpPr>
              <a:spLocks noChangeArrowheads="1"/>
            </p:cNvSpPr>
            <p:nvPr/>
          </p:nvSpPr>
          <p:spPr bwMode="auto">
            <a:xfrm>
              <a:off x="86064" y="85549"/>
              <a:ext cx="108000" cy="108000"/>
            </a:xfrm>
            <a:prstGeom prst="rect">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5" name="文本框 104"/>
          <p:cNvSpPr txBox="1"/>
          <p:nvPr/>
        </p:nvSpPr>
        <p:spPr>
          <a:xfrm>
            <a:off x="1188085" y="2061210"/>
            <a:ext cx="6559550" cy="2168525"/>
          </a:xfrm>
          <a:prstGeom prst="rect">
            <a:avLst/>
          </a:prstGeom>
          <a:noFill/>
          <a:ln w="9525">
            <a:noFill/>
          </a:ln>
        </p:spPr>
        <p:txBody>
          <a:bodyPr wrap="square">
            <a:spAutoFit/>
          </a:bodyPr>
          <a:p>
            <a:pPr lvl="0" indent="406400" algn="ctr">
              <a:lnSpc>
                <a:spcPct val="150000"/>
              </a:lnSpc>
              <a:buClrTx/>
              <a:buSzTx/>
              <a:buFontTx/>
            </a:pPr>
            <a:r>
              <a:rPr lang="zh-CN" altLang="zh-CN" sz="1800">
                <a:latin typeface="仿宋" panose="02010609060101010101" charset="-122"/>
                <a:ea typeface="仿宋" panose="02010609060101010101" charset="-122"/>
                <a:cs typeface="仿宋" panose="02010609060101010101" charset="-122"/>
                <a:sym typeface="+mn-ea"/>
              </a:rPr>
              <a:t>吉林智慧人社退休</a:t>
            </a:r>
            <a:r>
              <a:rPr lang="en-US" altLang="zh-CN" sz="1800">
                <a:latin typeface="仿宋" panose="02010609060101010101" charset="-122"/>
                <a:ea typeface="仿宋" panose="02010609060101010101" charset="-122"/>
                <a:cs typeface="仿宋" panose="02010609060101010101" charset="-122"/>
                <a:sym typeface="+mn-ea"/>
              </a:rPr>
              <a:t>“</a:t>
            </a:r>
            <a:r>
              <a:rPr lang="zh-CN" altLang="zh-CN" sz="1800">
                <a:latin typeface="仿宋" panose="02010609060101010101" charset="-122"/>
                <a:ea typeface="仿宋" panose="02010609060101010101" charset="-122"/>
                <a:cs typeface="仿宋" panose="02010609060101010101" charset="-122"/>
                <a:sym typeface="+mn-ea"/>
              </a:rPr>
              <a:t>一件事</a:t>
            </a:r>
            <a:r>
              <a:rPr lang="en-US" altLang="zh-CN" sz="1800">
                <a:latin typeface="仿宋" panose="02010609060101010101" charset="-122"/>
                <a:ea typeface="仿宋" panose="02010609060101010101" charset="-122"/>
                <a:cs typeface="仿宋" panose="02010609060101010101" charset="-122"/>
                <a:sym typeface="+mn-ea"/>
              </a:rPr>
              <a:t>”</a:t>
            </a:r>
            <a:r>
              <a:rPr lang="zh-CN" altLang="zh-CN" sz="1800">
                <a:latin typeface="仿宋" panose="02010609060101010101" charset="-122"/>
                <a:ea typeface="仿宋" panose="02010609060101010101" charset="-122"/>
                <a:cs typeface="仿宋" panose="02010609060101010101" charset="-122"/>
                <a:sym typeface="+mn-ea"/>
              </a:rPr>
              <a:t>系统、</a:t>
            </a:r>
            <a:r>
              <a:rPr lang="zh-CN" altLang="zh-CN" sz="1800">
                <a:latin typeface="仿宋" panose="02010609060101010101" charset="-122"/>
                <a:ea typeface="仿宋" panose="02010609060101010101" charset="-122"/>
                <a:cs typeface="仿宋" panose="02010609060101010101" charset="-122"/>
                <a:sym typeface="+mn-ea"/>
              </a:rPr>
              <a:t>统一身份认证系统</a:t>
            </a:r>
            <a:endParaRPr lang="zh-CN" altLang="zh-CN" sz="1800">
              <a:latin typeface="仿宋" panose="02010609060101010101" charset="-122"/>
              <a:ea typeface="仿宋" panose="02010609060101010101" charset="-122"/>
              <a:cs typeface="仿宋" panose="02010609060101010101" charset="-122"/>
              <a:sym typeface="+mn-ea"/>
            </a:endParaRPr>
          </a:p>
          <a:p>
            <a:pPr lvl="0" indent="406400" algn="ctr">
              <a:lnSpc>
                <a:spcPct val="150000"/>
              </a:lnSpc>
              <a:buClrTx/>
              <a:buSzTx/>
              <a:buFontTx/>
            </a:pPr>
            <a:r>
              <a:rPr lang="zh-CN" altLang="zh-CN" sz="1800">
                <a:latin typeface="仿宋" panose="02010609060101010101" charset="-122"/>
                <a:ea typeface="仿宋" panose="02010609060101010101" charset="-122"/>
                <a:cs typeface="仿宋" panose="02010609060101010101" charset="-122"/>
                <a:sym typeface="+mn-ea"/>
              </a:rPr>
              <a:t>客服咨询电话：</a:t>
            </a:r>
            <a:r>
              <a:rPr lang="en-US" altLang="zh-CN" sz="1800">
                <a:latin typeface="仿宋" panose="02010609060101010101" charset="-122"/>
                <a:ea typeface="仿宋" panose="02010609060101010101" charset="-122"/>
                <a:cs typeface="仿宋" panose="02010609060101010101" charset="-122"/>
                <a:sym typeface="+mn-ea"/>
              </a:rPr>
              <a:t>0431-80767550</a:t>
            </a:r>
            <a:endParaRPr lang="en-US" altLang="zh-CN" sz="1800">
              <a:latin typeface="仿宋" panose="02010609060101010101" charset="-122"/>
              <a:ea typeface="仿宋" panose="02010609060101010101" charset="-122"/>
              <a:cs typeface="仿宋" panose="02010609060101010101" charset="-122"/>
              <a:sym typeface="+mn-ea"/>
            </a:endParaRPr>
          </a:p>
          <a:p>
            <a:pPr lvl="0" indent="406400" algn="ctr">
              <a:lnSpc>
                <a:spcPct val="150000"/>
              </a:lnSpc>
              <a:buClrTx/>
              <a:buSzTx/>
              <a:buFontTx/>
            </a:pPr>
            <a:r>
              <a:rPr lang="zh-CN" altLang="en-US" sz="1800">
                <a:latin typeface="仿宋" panose="02010609060101010101" charset="-122"/>
                <a:ea typeface="仿宋" panose="02010609060101010101" charset="-122"/>
                <a:cs typeface="仿宋" panose="02010609060101010101" charset="-122"/>
                <a:sym typeface="+mn-ea"/>
              </a:rPr>
              <a:t>客服工作时间：</a:t>
            </a:r>
            <a:r>
              <a:rPr lang="en-US" altLang="zh-CN" sz="1800">
                <a:latin typeface="仿宋" panose="02010609060101010101" charset="-122"/>
                <a:ea typeface="仿宋" panose="02010609060101010101" charset="-122"/>
                <a:cs typeface="仿宋" panose="02010609060101010101" charset="-122"/>
                <a:sym typeface="+mn-ea"/>
              </a:rPr>
              <a:t>8</a:t>
            </a:r>
            <a:r>
              <a:rPr lang="zh-CN" altLang="en-US" sz="1800">
                <a:latin typeface="仿宋" panose="02010609060101010101" charset="-122"/>
                <a:ea typeface="仿宋" panose="02010609060101010101" charset="-122"/>
                <a:cs typeface="仿宋" panose="02010609060101010101" charset="-122"/>
                <a:sym typeface="+mn-ea"/>
              </a:rPr>
              <a:t>：</a:t>
            </a:r>
            <a:r>
              <a:rPr lang="en-US" altLang="zh-CN" sz="1800">
                <a:latin typeface="仿宋" panose="02010609060101010101" charset="-122"/>
                <a:ea typeface="仿宋" panose="02010609060101010101" charset="-122"/>
                <a:cs typeface="仿宋" panose="02010609060101010101" charset="-122"/>
                <a:sym typeface="+mn-ea"/>
              </a:rPr>
              <a:t>30—20:00</a:t>
            </a:r>
            <a:r>
              <a:rPr lang="zh-CN" altLang="en-US" sz="1800">
                <a:latin typeface="仿宋" panose="02010609060101010101" charset="-122"/>
                <a:ea typeface="仿宋" panose="02010609060101010101" charset="-122"/>
                <a:cs typeface="仿宋" panose="02010609060101010101" charset="-122"/>
                <a:sym typeface="+mn-ea"/>
              </a:rPr>
              <a:t>（含节假日）</a:t>
            </a:r>
            <a:endParaRPr lang="zh-CN" altLang="en-US" sz="1800">
              <a:latin typeface="仿宋" panose="02010609060101010101" charset="-122"/>
              <a:ea typeface="仿宋" panose="02010609060101010101" charset="-122"/>
              <a:cs typeface="仿宋" panose="02010609060101010101" charset="-122"/>
              <a:sym typeface="+mn-ea"/>
            </a:endParaRPr>
          </a:p>
          <a:p>
            <a:pPr lvl="0" indent="406400" algn="ctr">
              <a:lnSpc>
                <a:spcPct val="150000"/>
              </a:lnSpc>
              <a:buClrTx/>
              <a:buSzTx/>
              <a:buFontTx/>
            </a:pPr>
            <a:endParaRPr lang="zh-CN" altLang="en-US" sz="1800">
              <a:latin typeface="仿宋" panose="02010609060101010101" charset="-122"/>
              <a:ea typeface="仿宋" panose="02010609060101010101" charset="-122"/>
              <a:cs typeface="仿宋" panose="02010609060101010101" charset="-122"/>
              <a:sym typeface="+mn-ea"/>
            </a:endParaRPr>
          </a:p>
          <a:p>
            <a:pPr lvl="0" indent="406400" algn="ctr">
              <a:lnSpc>
                <a:spcPct val="150000"/>
              </a:lnSpc>
              <a:buClrTx/>
              <a:buSzTx/>
              <a:buFontTx/>
            </a:pPr>
            <a:r>
              <a:rPr lang="zh-CN" altLang="en-US" sz="1800">
                <a:latin typeface="仿宋" panose="02010609060101010101" charset="-122"/>
                <a:ea typeface="仿宋" panose="02010609060101010101" charset="-122"/>
                <a:cs typeface="仿宋" panose="02010609060101010101" charset="-122"/>
                <a:sym typeface="+mn-ea"/>
              </a:rPr>
              <a:t>净月高新区退休资格预审咨询电话：</a:t>
            </a:r>
            <a:r>
              <a:rPr lang="en-US" altLang="zh-CN" sz="1800">
                <a:latin typeface="仿宋" panose="02010609060101010101" charset="-122"/>
                <a:ea typeface="仿宋" panose="02010609060101010101" charset="-122"/>
                <a:cs typeface="仿宋" panose="02010609060101010101" charset="-122"/>
                <a:sym typeface="+mn-ea"/>
              </a:rPr>
              <a:t>84535520</a:t>
            </a:r>
            <a:endParaRPr lang="en-US" altLang="zh-CN" sz="1800">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4" name="组合 25"/>
          <p:cNvGrpSpPr/>
          <p:nvPr/>
        </p:nvGrpSpPr>
        <p:grpSpPr bwMode="auto">
          <a:xfrm>
            <a:off x="6742113" y="195263"/>
            <a:ext cx="287337" cy="288925"/>
            <a:chOff x="0" y="0"/>
            <a:chExt cx="288032" cy="288032"/>
          </a:xfrm>
        </p:grpSpPr>
        <p:sp>
          <p:nvSpPr>
            <p:cNvPr id="4" name="椭圆 26"/>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5" name="组合 27"/>
            <p:cNvGrpSpPr/>
            <p:nvPr/>
          </p:nvGrpSpPr>
          <p:grpSpPr bwMode="auto">
            <a:xfrm flipH="1">
              <a:off x="71530" y="105344"/>
              <a:ext cx="144971" cy="77344"/>
              <a:chOff x="0" y="0"/>
              <a:chExt cx="268428" cy="143210"/>
            </a:xfrm>
          </p:grpSpPr>
          <p:sp>
            <p:nvSpPr>
              <p:cNvPr id="6" name="等腰三角形 28"/>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97" name="等腰三角形 29"/>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grpSp>
        <p:nvGrpSpPr>
          <p:cNvPr id="3075" name="组合 30"/>
          <p:cNvGrpSpPr/>
          <p:nvPr/>
        </p:nvGrpSpPr>
        <p:grpSpPr bwMode="auto">
          <a:xfrm>
            <a:off x="8613775" y="195263"/>
            <a:ext cx="288925" cy="288925"/>
            <a:chOff x="0" y="0"/>
            <a:chExt cx="288032" cy="288032"/>
          </a:xfrm>
        </p:grpSpPr>
        <p:sp>
          <p:nvSpPr>
            <p:cNvPr id="3090" name="椭圆 31"/>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091" name="组合 32"/>
            <p:cNvGrpSpPr/>
            <p:nvPr/>
          </p:nvGrpSpPr>
          <p:grpSpPr bwMode="auto">
            <a:xfrm>
              <a:off x="82288" y="105344"/>
              <a:ext cx="144971" cy="77344"/>
              <a:chOff x="0" y="0"/>
              <a:chExt cx="268428" cy="143210"/>
            </a:xfrm>
          </p:grpSpPr>
          <p:sp>
            <p:nvSpPr>
              <p:cNvPr id="7" name="等腰三角形 33"/>
              <p:cNvSpPr>
                <a:spLocks noChangeArrowheads="1"/>
              </p:cNvSpPr>
              <p:nvPr/>
            </p:nvSpPr>
            <p:spPr bwMode="auto">
              <a:xfrm rot="5400000">
                <a:off x="-9878"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 name="等腰三角形 34"/>
              <p:cNvSpPr>
                <a:spLocks noChangeArrowheads="1"/>
              </p:cNvSpPr>
              <p:nvPr/>
            </p:nvSpPr>
            <p:spPr bwMode="auto">
              <a:xfrm rot="5400000">
                <a:off x="135090" y="9877"/>
                <a:ext cx="143209" cy="123456"/>
              </a:xfrm>
              <a:prstGeom prst="triangle">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grpSp>
        <p:nvGrpSpPr>
          <p:cNvPr id="3076" name="组合 35"/>
          <p:cNvGrpSpPr/>
          <p:nvPr/>
        </p:nvGrpSpPr>
        <p:grpSpPr bwMode="auto">
          <a:xfrm>
            <a:off x="7366000" y="195263"/>
            <a:ext cx="288925" cy="288925"/>
            <a:chOff x="0" y="0"/>
            <a:chExt cx="288032" cy="288032"/>
          </a:xfrm>
        </p:grpSpPr>
        <p:sp>
          <p:nvSpPr>
            <p:cNvPr id="3086" name="椭圆 36"/>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3087" name="组合 37"/>
            <p:cNvGrpSpPr/>
            <p:nvPr/>
          </p:nvGrpSpPr>
          <p:grpSpPr bwMode="auto">
            <a:xfrm>
              <a:off x="108012" y="97370"/>
              <a:ext cx="72008" cy="108000"/>
              <a:chOff x="0" y="0"/>
              <a:chExt cx="72008" cy="108000"/>
            </a:xfrm>
          </p:grpSpPr>
          <p:sp>
            <p:nvSpPr>
              <p:cNvPr id="3088" name="直接连接符 38"/>
              <p:cNvSpPr>
                <a:spLocks noChangeShapeType="1"/>
              </p:cNvSpPr>
              <p:nvPr/>
            </p:nvSpPr>
            <p:spPr bwMode="auto">
              <a:xfrm>
                <a:off x="0" y="0"/>
                <a:ext cx="1" cy="108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89" name="直接连接符 39"/>
              <p:cNvSpPr>
                <a:spLocks noChangeShapeType="1"/>
              </p:cNvSpPr>
              <p:nvPr/>
            </p:nvSpPr>
            <p:spPr bwMode="auto">
              <a:xfrm>
                <a:off x="72008" y="0"/>
                <a:ext cx="1" cy="10800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3077" name="组合 40"/>
          <p:cNvGrpSpPr/>
          <p:nvPr/>
        </p:nvGrpSpPr>
        <p:grpSpPr bwMode="auto">
          <a:xfrm>
            <a:off x="7989888" y="195263"/>
            <a:ext cx="287337" cy="288925"/>
            <a:chOff x="0" y="0"/>
            <a:chExt cx="288032" cy="288032"/>
          </a:xfrm>
        </p:grpSpPr>
        <p:sp>
          <p:nvSpPr>
            <p:cNvPr id="3084" name="椭圆 41"/>
            <p:cNvSpPr>
              <a:spLocks noChangeArrowheads="1"/>
            </p:cNvSpPr>
            <p:nvPr/>
          </p:nvSpPr>
          <p:spPr bwMode="auto">
            <a:xfrm>
              <a:off x="0" y="0"/>
              <a:ext cx="288032" cy="28803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085" name="矩形 42"/>
            <p:cNvSpPr>
              <a:spLocks noChangeArrowheads="1"/>
            </p:cNvSpPr>
            <p:nvPr/>
          </p:nvSpPr>
          <p:spPr bwMode="auto">
            <a:xfrm>
              <a:off x="86064" y="85549"/>
              <a:ext cx="108000" cy="108000"/>
            </a:xfrm>
            <a:prstGeom prst="rect">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5" name="文本框 104"/>
          <p:cNvSpPr txBox="1"/>
          <p:nvPr/>
        </p:nvSpPr>
        <p:spPr>
          <a:xfrm>
            <a:off x="1331595" y="2637155"/>
            <a:ext cx="6559550" cy="1322070"/>
          </a:xfrm>
          <a:prstGeom prst="rect">
            <a:avLst/>
          </a:prstGeom>
          <a:noFill/>
          <a:ln w="9525">
            <a:noFill/>
          </a:ln>
        </p:spPr>
        <p:txBody>
          <a:bodyPr wrap="square">
            <a:spAutoFit/>
          </a:bodyPr>
          <a:p>
            <a:pPr algn="ctr"/>
            <a:r>
              <a:rPr lang="zh-CN" altLang="en-US" sz="8000" i="1" dirty="0">
                <a:ln w="22225">
                  <a:solidFill>
                    <a:schemeClr val="accent2"/>
                  </a:solidFill>
                  <a:prstDash val="solid"/>
                </a:ln>
                <a:solidFill>
                  <a:schemeClr val="accent2">
                    <a:lumMod val="40000"/>
                    <a:lumOff val="60000"/>
                  </a:schemeClr>
                </a:solidFill>
                <a:effectLst/>
                <a:latin typeface="方正综艺简体" panose="03000509000000000000" charset="-122"/>
                <a:ea typeface="方正综艺简体" panose="03000509000000000000" charset="-122"/>
                <a:cs typeface="思源宋体 CN Light" panose="02020300000000000000" charset="-122"/>
                <a:sym typeface="+mn-lt"/>
              </a:rPr>
              <a:t>感谢欣赏</a:t>
            </a:r>
            <a:endParaRPr lang="zh-CN" altLang="en-US" sz="8000" i="1" u="sng" dirty="0">
              <a:ln w="22225">
                <a:solidFill>
                  <a:schemeClr val="accent2"/>
                </a:solidFill>
                <a:prstDash val="solid"/>
              </a:ln>
              <a:solidFill>
                <a:schemeClr val="accent2">
                  <a:lumMod val="40000"/>
                  <a:lumOff val="60000"/>
                </a:schemeClr>
              </a:solidFill>
              <a:effectLst/>
              <a:latin typeface="方正综艺简体" panose="03000509000000000000" charset="-122"/>
              <a:ea typeface="方正综艺简体" panose="03000509000000000000" charset="-122"/>
              <a:cs typeface="思源宋体 CN Light" panose="02020300000000000000"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8" name="矩形 2"/>
          <p:cNvSpPr/>
          <p:nvPr/>
        </p:nvSpPr>
        <p:spPr>
          <a:xfrm>
            <a:off x="3340100" y="549275"/>
            <a:ext cx="31546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cs typeface="宋体" panose="02010600030101010101" pitchFamily="2" charset="-122"/>
              </a:rPr>
              <a:t>一、退休“一件事”工作简介</a:t>
            </a:r>
            <a:endParaRPr lang="zh-CN" altLang="en-US" dirty="0">
              <a:solidFill>
                <a:schemeClr val="bg1"/>
              </a:solidFill>
              <a:latin typeface="宋体" panose="02010600030101010101" pitchFamily="2" charset="-122"/>
              <a:cs typeface="宋体" panose="02010600030101010101" pitchFamily="2" charset="-122"/>
            </a:endParaRPr>
          </a:p>
        </p:txBody>
      </p:sp>
      <p:grpSp>
        <p:nvGrpSpPr>
          <p:cNvPr id="7" name="组合 6"/>
          <p:cNvGrpSpPr/>
          <p:nvPr/>
        </p:nvGrpSpPr>
        <p:grpSpPr>
          <a:xfrm>
            <a:off x="752475" y="1894205"/>
            <a:ext cx="7632700" cy="415290"/>
            <a:chOff x="1185" y="2983"/>
            <a:chExt cx="12020" cy="854"/>
          </a:xfrm>
        </p:grpSpPr>
        <p:sp>
          <p:nvSpPr>
            <p:cNvPr id="15364" name="矩形 1"/>
            <p:cNvSpPr>
              <a:spLocks noChangeArrowheads="1"/>
            </p:cNvSpPr>
            <p:nvPr/>
          </p:nvSpPr>
          <p:spPr bwMode="auto">
            <a:xfrm>
              <a:off x="1185" y="3028"/>
              <a:ext cx="12020" cy="792"/>
            </a:xfrm>
            <a:prstGeom prst="rect">
              <a:avLst/>
            </a:prstGeom>
            <a:solidFill>
              <a:srgbClr val="3185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5365" name="Picture 36" descr="C:\Users\v-jtobey.REDMOND\AppData\Local\MetroStyleAddIn\Icons\Passion.wm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60" y="3028"/>
              <a:ext cx="415" cy="7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 y="2983"/>
              <a:ext cx="825" cy="8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C:\Users\Jonahs\Dropbox\Projects SCOTT\MEET Windows Azure\source\Background\tile-icon-messag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5" y="3028"/>
              <a:ext cx="795" cy="7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C:\Users\Jonahs\Dropbox\Projects SCOTT\MEET Windows Azure\source\Background\tile-icon-cach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5" y="3028"/>
              <a:ext cx="795" cy="7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9" name="等腰三角形 6"/>
          <p:cNvSpPr>
            <a:spLocks noChangeArrowheads="1"/>
          </p:cNvSpPr>
          <p:nvPr/>
        </p:nvSpPr>
        <p:spPr bwMode="auto">
          <a:xfrm flipV="1">
            <a:off x="1203325" y="2381885"/>
            <a:ext cx="304800" cy="261938"/>
          </a:xfrm>
          <a:prstGeom prst="triangle">
            <a:avLst>
              <a:gd name="adj" fmla="val 50000"/>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0" name="等腰三角形 7"/>
          <p:cNvSpPr>
            <a:spLocks noChangeArrowheads="1"/>
          </p:cNvSpPr>
          <p:nvPr/>
        </p:nvSpPr>
        <p:spPr bwMode="auto">
          <a:xfrm flipV="1">
            <a:off x="3203575" y="2381885"/>
            <a:ext cx="304800" cy="261938"/>
          </a:xfrm>
          <a:prstGeom prst="triangle">
            <a:avLst>
              <a:gd name="adj" fmla="val 50000"/>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1" name="等腰三角形 8"/>
          <p:cNvSpPr>
            <a:spLocks noChangeArrowheads="1"/>
          </p:cNvSpPr>
          <p:nvPr/>
        </p:nvSpPr>
        <p:spPr bwMode="auto">
          <a:xfrm flipV="1">
            <a:off x="5303838" y="2381885"/>
            <a:ext cx="303212" cy="261938"/>
          </a:xfrm>
          <a:prstGeom prst="triangle">
            <a:avLst>
              <a:gd name="adj" fmla="val 50000"/>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2" name="等腰三角形 9"/>
          <p:cNvSpPr>
            <a:spLocks noChangeArrowheads="1"/>
          </p:cNvSpPr>
          <p:nvPr/>
        </p:nvSpPr>
        <p:spPr bwMode="auto">
          <a:xfrm flipV="1">
            <a:off x="7392988" y="2381885"/>
            <a:ext cx="304800" cy="261938"/>
          </a:xfrm>
          <a:prstGeom prst="triangle">
            <a:avLst>
              <a:gd name="adj" fmla="val 50000"/>
            </a:avLst>
          </a:prstGeom>
          <a:solidFill>
            <a:srgbClr val="E36C0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3" name="TextBox 10"/>
          <p:cNvSpPr>
            <a:spLocks noChangeArrowheads="1"/>
          </p:cNvSpPr>
          <p:nvPr/>
        </p:nvSpPr>
        <p:spPr bwMode="auto">
          <a:xfrm>
            <a:off x="467995" y="3141700"/>
            <a:ext cx="2020888" cy="3138170"/>
          </a:xfrm>
          <a:prstGeom prst="rect">
            <a:avLst/>
          </a:prstGeom>
          <a:solidFill>
            <a:schemeClr val="accent1">
              <a:lumMod val="50000"/>
              <a:alpha val="1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sym typeface="宋体" panose="02010600030101010101" pitchFamily="2" charset="-122"/>
              </a:rPr>
              <a:t>       企业办理完退休资格预审后</a:t>
            </a:r>
            <a:r>
              <a:rPr lang="zh-CN" altLang="en-US" sz="1200" dirty="0">
                <a:solidFill>
                  <a:srgbClr val="000000"/>
                </a:solidFill>
                <a:sym typeface="宋体" panose="02010600030101010101" pitchFamily="2" charset="-122"/>
              </a:rPr>
              <a:t>可通过吉事办网厅为职工发起退休</a:t>
            </a:r>
            <a:r>
              <a:rPr lang="en-US" altLang="zh-CN" sz="1200" dirty="0">
                <a:solidFill>
                  <a:srgbClr val="000000"/>
                </a:solidFill>
                <a:sym typeface="宋体" panose="02010600030101010101" pitchFamily="2" charset="-122"/>
              </a:rPr>
              <a:t>“</a:t>
            </a:r>
            <a:r>
              <a:rPr lang="zh-CN" altLang="en-US" sz="1200" dirty="0">
                <a:solidFill>
                  <a:srgbClr val="000000"/>
                </a:solidFill>
                <a:sym typeface="宋体" panose="02010600030101010101" pitchFamily="2" charset="-122"/>
              </a:rPr>
              <a:t>一件事</a:t>
            </a:r>
            <a:r>
              <a:rPr lang="en-US" altLang="zh-CN" sz="1200" dirty="0">
                <a:solidFill>
                  <a:srgbClr val="000000"/>
                </a:solidFill>
                <a:sym typeface="宋体" panose="02010600030101010101" pitchFamily="2" charset="-122"/>
              </a:rPr>
              <a:t>”</a:t>
            </a:r>
            <a:r>
              <a:rPr lang="zh-CN" altLang="en-US" sz="1200" dirty="0">
                <a:solidFill>
                  <a:srgbClr val="000000"/>
                </a:solidFill>
                <a:sym typeface="宋体" panose="02010600030101010101" pitchFamily="2" charset="-122"/>
              </a:rPr>
              <a:t>申请，不必再分别向社保、医保、公积金经办机构提起退休业务申请。</a:t>
            </a: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sym typeface="宋体" panose="02010600030101010101" pitchFamily="2" charset="-122"/>
              </a:rPr>
              <a:t>        各业务</a:t>
            </a:r>
            <a:r>
              <a:rPr lang="zh-CN" altLang="en-US" sz="1200" dirty="0">
                <a:solidFill>
                  <a:srgbClr val="000000"/>
                </a:solidFill>
                <a:sym typeface="宋体" panose="02010600030101010101" pitchFamily="2" charset="-122"/>
              </a:rPr>
              <a:t>仍保留原有经办渠道，满足多种经办需求。</a:t>
            </a: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lang="zh-CN" altLang="en-US" sz="1200" dirty="0">
              <a:solidFill>
                <a:srgbClr val="000000"/>
              </a:solidFill>
              <a:sym typeface="宋体" panose="02010600030101010101" pitchFamily="2" charset="-122"/>
            </a:endParaRPr>
          </a:p>
        </p:txBody>
      </p:sp>
      <p:sp>
        <p:nvSpPr>
          <p:cNvPr id="15374" name="矩形 11"/>
          <p:cNvSpPr>
            <a:spLocks noChangeArrowheads="1"/>
          </p:cNvSpPr>
          <p:nvPr/>
        </p:nvSpPr>
        <p:spPr bwMode="auto">
          <a:xfrm>
            <a:off x="346075" y="2643823"/>
            <a:ext cx="2020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zh-CN" sz="1800" b="1" dirty="0">
                <a:solidFill>
                  <a:srgbClr val="E36C09"/>
                </a:solidFill>
                <a:sym typeface="宋体" panose="02010600030101010101" pitchFamily="2" charset="-122"/>
              </a:rPr>
              <a:t>方式多元化</a:t>
            </a:r>
            <a:endParaRPr lang="zh-CN" altLang="zh-CN" sz="1800" b="1" dirty="0">
              <a:solidFill>
                <a:srgbClr val="E36C09"/>
              </a:solidFill>
              <a:sym typeface="宋体" panose="02010600030101010101" pitchFamily="2" charset="-122"/>
            </a:endParaRPr>
          </a:p>
        </p:txBody>
      </p:sp>
      <p:sp>
        <p:nvSpPr>
          <p:cNvPr id="15376" name="矩形 13"/>
          <p:cNvSpPr>
            <a:spLocks noChangeArrowheads="1"/>
          </p:cNvSpPr>
          <p:nvPr/>
        </p:nvSpPr>
        <p:spPr bwMode="auto">
          <a:xfrm>
            <a:off x="2346325" y="2643823"/>
            <a:ext cx="2020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dirty="0">
                <a:solidFill>
                  <a:srgbClr val="E36C09"/>
                </a:solidFill>
                <a:sym typeface="宋体" panose="02010600030101010101" pitchFamily="2" charset="-122"/>
              </a:rPr>
              <a:t>服务定制化</a:t>
            </a:r>
            <a:endParaRPr lang="zh-CN" altLang="en-US" sz="1800" b="1" dirty="0">
              <a:solidFill>
                <a:srgbClr val="E36C09"/>
              </a:solidFill>
              <a:sym typeface="宋体" panose="02010600030101010101" pitchFamily="2" charset="-122"/>
            </a:endParaRPr>
          </a:p>
        </p:txBody>
      </p:sp>
      <p:sp>
        <p:nvSpPr>
          <p:cNvPr id="15377" name="TextBox 14"/>
          <p:cNvSpPr>
            <a:spLocks noChangeArrowheads="1"/>
          </p:cNvSpPr>
          <p:nvPr/>
        </p:nvSpPr>
        <p:spPr bwMode="auto">
          <a:xfrm>
            <a:off x="4565650" y="3141812"/>
            <a:ext cx="2022475" cy="2861310"/>
          </a:xfrm>
          <a:prstGeom prst="rect">
            <a:avLst/>
          </a:prstGeom>
          <a:solidFill>
            <a:schemeClr val="accent5">
              <a:lumMod val="50000"/>
              <a:alpha val="1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rPr>
              <a:t>      </a:t>
            </a:r>
            <a:r>
              <a:rPr lang="en-US" altLang="zh-CN" sz="1200" dirty="0">
                <a:solidFill>
                  <a:srgbClr val="000000"/>
                </a:solidFill>
                <a:sym typeface="宋体" panose="02010600030101010101" pitchFamily="2" charset="-122"/>
              </a:rPr>
              <a:t>  </a:t>
            </a:r>
            <a:r>
              <a:rPr lang="zh-CN" altLang="en-US" sz="1200" dirty="0">
                <a:solidFill>
                  <a:srgbClr val="000000"/>
                </a:solidFill>
                <a:sym typeface="宋体" panose="02010600030101010101" pitchFamily="2" charset="-122"/>
              </a:rPr>
              <a:t>集成办理退休资格确认、养老保险待遇核定、医保视同缴费年限核定、提取住房公积金等</a:t>
            </a:r>
            <a:r>
              <a:rPr lang="en-US" altLang="zh-CN" sz="1200" dirty="0">
                <a:solidFill>
                  <a:srgbClr val="000000"/>
                </a:solidFill>
                <a:sym typeface="宋体" panose="02010600030101010101" pitchFamily="2" charset="-122"/>
              </a:rPr>
              <a:t>10</a:t>
            </a:r>
            <a:r>
              <a:rPr lang="zh-CN" altLang="en-US" sz="1200" dirty="0">
                <a:solidFill>
                  <a:srgbClr val="000000"/>
                </a:solidFill>
                <a:sym typeface="宋体" panose="02010600030101010101" pitchFamily="2" charset="-122"/>
              </a:rPr>
              <a:t>项与退休相关的业务事项。</a:t>
            </a: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sym typeface="宋体" panose="02010600030101010101" pitchFamily="2" charset="-122"/>
              </a:rPr>
              <a:t>        </a:t>
            </a:r>
            <a:r>
              <a:rPr lang="zh-CN" altLang="en-US" sz="1200" dirty="0">
                <a:solidFill>
                  <a:srgbClr val="000000"/>
                </a:solidFill>
                <a:sym typeface="+mn-ea"/>
              </a:rPr>
              <a:t>数据共享代替人员跑动，业务经办时限由</a:t>
            </a:r>
            <a:r>
              <a:rPr lang="en-US" altLang="zh-CN" sz="1200" dirty="0">
                <a:solidFill>
                  <a:srgbClr val="000000"/>
                </a:solidFill>
                <a:sym typeface="+mn-ea"/>
              </a:rPr>
              <a:t>10</a:t>
            </a:r>
            <a:r>
              <a:rPr lang="zh-CN" altLang="en-US" sz="1200" dirty="0">
                <a:solidFill>
                  <a:srgbClr val="000000"/>
                </a:solidFill>
                <a:sym typeface="+mn-ea"/>
              </a:rPr>
              <a:t>个工作日缩短为最快当天办结。</a:t>
            </a:r>
            <a:endParaRPr lang="zh-CN" altLang="en-US" sz="1200" dirty="0">
              <a:solidFill>
                <a:srgbClr val="000000"/>
              </a:solidFill>
              <a:sym typeface="+mn-ea"/>
            </a:endParaRPr>
          </a:p>
          <a:p>
            <a:pPr eaLnBrk="1" hangingPunct="1">
              <a:lnSpc>
                <a:spcPct val="150000"/>
              </a:lnSpc>
              <a:spcBef>
                <a:spcPct val="0"/>
              </a:spcBef>
              <a:buClr>
                <a:srgbClr val="E36C09"/>
              </a:buClr>
              <a:buFont typeface="Arial" panose="020B0604020202020204" pitchFamily="34" charset="0"/>
              <a:buNone/>
            </a:pPr>
            <a:endParaRPr lang="zh-CN" altLang="en-US" sz="1200" dirty="0">
              <a:solidFill>
                <a:srgbClr val="000000"/>
              </a:solidFill>
              <a:sym typeface="宋体" panose="02010600030101010101" pitchFamily="2" charset="-122"/>
            </a:endParaRPr>
          </a:p>
          <a:p>
            <a:pPr eaLnBrk="1" hangingPunct="1">
              <a:lnSpc>
                <a:spcPct val="150000"/>
              </a:lnSpc>
              <a:spcBef>
                <a:spcPct val="0"/>
              </a:spcBef>
              <a:buClr>
                <a:srgbClr val="E36C09"/>
              </a:buClr>
              <a:buFont typeface="Arial" panose="020B0604020202020204" pitchFamily="34" charset="0"/>
              <a:buNone/>
            </a:pPr>
            <a:endParaRPr lang="zh-CN" altLang="en-US" sz="1200" dirty="0">
              <a:solidFill>
                <a:srgbClr val="000000"/>
              </a:solidFill>
              <a:sym typeface="宋体" panose="02010600030101010101" pitchFamily="2" charset="-122"/>
            </a:endParaRPr>
          </a:p>
        </p:txBody>
      </p:sp>
      <p:sp>
        <p:nvSpPr>
          <p:cNvPr id="15379" name="TextBox 16"/>
          <p:cNvSpPr>
            <a:spLocks noChangeArrowheads="1"/>
          </p:cNvSpPr>
          <p:nvPr/>
        </p:nvSpPr>
        <p:spPr bwMode="auto">
          <a:xfrm>
            <a:off x="6656070" y="3141896"/>
            <a:ext cx="2022475" cy="2861310"/>
          </a:xfrm>
          <a:prstGeom prst="rect">
            <a:avLst/>
          </a:prstGeom>
          <a:solidFill>
            <a:schemeClr val="accent5">
              <a:lumMod val="50000"/>
              <a:alpha val="1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rPr>
              <a:t>            </a:t>
            </a:r>
            <a:r>
              <a:rPr lang="zh-CN" altLang="en-US" sz="1200" dirty="0">
                <a:solidFill>
                  <a:srgbClr val="000000"/>
                </a:solidFill>
                <a:sym typeface="+mn-ea"/>
              </a:rPr>
              <a:t>精简业务材料，企业发起退休</a:t>
            </a:r>
            <a:r>
              <a:rPr lang="en-US" altLang="zh-CN" sz="1200" dirty="0">
                <a:solidFill>
                  <a:srgbClr val="000000"/>
                </a:solidFill>
                <a:sym typeface="+mn-ea"/>
              </a:rPr>
              <a:t>“</a:t>
            </a:r>
            <a:r>
              <a:rPr lang="zh-CN" altLang="en-US" sz="1200" dirty="0">
                <a:solidFill>
                  <a:srgbClr val="000000"/>
                </a:solidFill>
                <a:sym typeface="+mn-ea"/>
              </a:rPr>
              <a:t>一件事</a:t>
            </a:r>
            <a:r>
              <a:rPr lang="en-US" altLang="zh-CN" sz="1200" dirty="0">
                <a:solidFill>
                  <a:srgbClr val="000000"/>
                </a:solidFill>
                <a:sym typeface="+mn-ea"/>
              </a:rPr>
              <a:t>”</a:t>
            </a:r>
            <a:r>
              <a:rPr lang="zh-CN" altLang="en-US" sz="1200" dirty="0">
                <a:solidFill>
                  <a:srgbClr val="000000"/>
                </a:solidFill>
                <a:sym typeface="+mn-ea"/>
              </a:rPr>
              <a:t>时无需提供任何材料。退休审批表由系统自动生成、主动推送至相关部门，无需向各部门多次提供，降低办事成本。</a:t>
            </a:r>
            <a:endParaRPr lang="zh-CN" altLang="en-US" sz="1200" dirty="0">
              <a:solidFill>
                <a:srgbClr val="000000"/>
              </a:solidFill>
              <a:sym typeface="+mn-ea"/>
            </a:endParaRPr>
          </a:p>
          <a:p>
            <a:pPr eaLnBrk="1" hangingPunct="1">
              <a:lnSpc>
                <a:spcPct val="150000"/>
              </a:lnSpc>
              <a:spcBef>
                <a:spcPct val="0"/>
              </a:spcBef>
              <a:buClr>
                <a:srgbClr val="E36C09"/>
              </a:buClr>
              <a:buFont typeface="Arial" panose="020B0604020202020204" pitchFamily="34" charset="0"/>
              <a:buNone/>
            </a:pPr>
            <a:r>
              <a:rPr lang="zh-CN" altLang="en-US" sz="1200" dirty="0">
                <a:solidFill>
                  <a:srgbClr val="000000"/>
                </a:solidFill>
                <a:sym typeface="宋体" panose="02010600030101010101" pitchFamily="2" charset="-122"/>
              </a:rPr>
              <a:t>        企业及退休人员均可通过吉事办随时查询业务经办进度及结果，降低查询、咨询成本。</a:t>
            </a:r>
            <a:endParaRPr lang="zh-CN" altLang="en-US" sz="1200" dirty="0">
              <a:solidFill>
                <a:srgbClr val="000000"/>
              </a:solidFill>
              <a:sym typeface="宋体" panose="02010600030101010101" pitchFamily="2" charset="-122"/>
            </a:endParaRPr>
          </a:p>
        </p:txBody>
      </p:sp>
      <p:sp>
        <p:nvSpPr>
          <p:cNvPr id="15382" name="直接连接符 20"/>
          <p:cNvSpPr>
            <a:spLocks noChangeShapeType="1"/>
          </p:cNvSpPr>
          <p:nvPr/>
        </p:nvSpPr>
        <p:spPr bwMode="auto">
          <a:xfrm flipV="1">
            <a:off x="4364038" y="2987040"/>
            <a:ext cx="1587" cy="109537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83" name="直接连接符 21"/>
          <p:cNvSpPr>
            <a:spLocks noChangeShapeType="1"/>
          </p:cNvSpPr>
          <p:nvPr/>
        </p:nvSpPr>
        <p:spPr bwMode="auto">
          <a:xfrm flipV="1">
            <a:off x="6465888" y="2987040"/>
            <a:ext cx="1587" cy="1095375"/>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 name="TextBox 4"/>
          <p:cNvSpPr>
            <a:spLocks noChangeArrowheads="1"/>
          </p:cNvSpPr>
          <p:nvPr/>
        </p:nvSpPr>
        <p:spPr bwMode="auto">
          <a:xfrm>
            <a:off x="2854325" y="128333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（二）工作目标</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4" name="TextBox 10"/>
          <p:cNvSpPr>
            <a:spLocks noChangeArrowheads="1"/>
          </p:cNvSpPr>
          <p:nvPr/>
        </p:nvSpPr>
        <p:spPr bwMode="auto">
          <a:xfrm>
            <a:off x="2560955" y="3141980"/>
            <a:ext cx="1899285" cy="2861310"/>
          </a:xfrm>
          <a:prstGeom prst="rect">
            <a:avLst/>
          </a:prstGeom>
          <a:solidFill>
            <a:schemeClr val="accent5">
              <a:lumMod val="50000"/>
              <a:alpha val="1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Clr>
                <a:srgbClr val="E36C09"/>
              </a:buClr>
              <a:buFont typeface="Arial" panose="020B0604020202020204" pitchFamily="34" charset="0"/>
              <a:buNone/>
            </a:pPr>
            <a:r>
              <a:rPr lang="en-US" altLang="zh-CN" sz="1200" dirty="0">
                <a:solidFill>
                  <a:srgbClr val="000000"/>
                </a:solidFill>
                <a:sym typeface="宋体" panose="02010600030101010101" pitchFamily="2" charset="-122"/>
              </a:rPr>
              <a:t>       </a:t>
            </a:r>
            <a:r>
              <a:rPr lang="zh-CN" altLang="en-US" sz="1200" dirty="0">
                <a:solidFill>
                  <a:srgbClr val="000000"/>
                </a:solidFill>
                <a:sym typeface="宋体" panose="02010600030101010101" pitchFamily="2" charset="-122"/>
              </a:rPr>
              <a:t>企业可根据业务需求自由组合所需办理的业务事项，可一并办理也可分批分别办理。医保、公积金事项可多次申请，养老保险待遇核定业务只申请一次，若办理失败，社保局将在退休人员满足经办条件后自动继续办理，直至待遇核定、发放成功。</a:t>
            </a:r>
            <a:endParaRPr lang="zh-CN" altLang="en-US" sz="1200" dirty="0">
              <a:solidFill>
                <a:srgbClr val="000000"/>
              </a:solidFill>
              <a:sym typeface="宋体" panose="02010600030101010101" pitchFamily="2" charset="-122"/>
            </a:endParaRPr>
          </a:p>
        </p:txBody>
      </p:sp>
      <p:sp>
        <p:nvSpPr>
          <p:cNvPr id="5" name="矩形 13"/>
          <p:cNvSpPr>
            <a:spLocks noChangeArrowheads="1"/>
          </p:cNvSpPr>
          <p:nvPr/>
        </p:nvSpPr>
        <p:spPr bwMode="auto">
          <a:xfrm>
            <a:off x="4446270" y="2636203"/>
            <a:ext cx="2020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dirty="0">
                <a:solidFill>
                  <a:srgbClr val="E36C09"/>
                </a:solidFill>
                <a:sym typeface="宋体" panose="02010600030101010101" pitchFamily="2" charset="-122"/>
              </a:rPr>
              <a:t>流程最优化</a:t>
            </a:r>
            <a:endParaRPr lang="zh-CN" altLang="en-US" sz="1800" b="1" dirty="0">
              <a:solidFill>
                <a:srgbClr val="E36C09"/>
              </a:solidFill>
              <a:sym typeface="宋体" panose="02010600030101010101" pitchFamily="2" charset="-122"/>
            </a:endParaRPr>
          </a:p>
        </p:txBody>
      </p:sp>
      <p:sp>
        <p:nvSpPr>
          <p:cNvPr id="6" name="矩形 13"/>
          <p:cNvSpPr>
            <a:spLocks noChangeArrowheads="1"/>
          </p:cNvSpPr>
          <p:nvPr/>
        </p:nvSpPr>
        <p:spPr bwMode="auto">
          <a:xfrm>
            <a:off x="6535420" y="2636203"/>
            <a:ext cx="2020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00" b="1" dirty="0">
                <a:solidFill>
                  <a:srgbClr val="E36C09"/>
                </a:solidFill>
                <a:sym typeface="宋体" panose="02010600030101010101" pitchFamily="2" charset="-122"/>
              </a:rPr>
              <a:t>成本最小化</a:t>
            </a:r>
            <a:endParaRPr lang="zh-CN" altLang="en-US" sz="1800" b="1" dirty="0">
              <a:solidFill>
                <a:srgbClr val="E36C09"/>
              </a:solidFill>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3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4"/>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15373"/>
                                        </p:tgtEl>
                                        <p:attrNameLst>
                                          <p:attrName>style.visibility</p:attrName>
                                        </p:attrNameLst>
                                      </p:cBhvr>
                                      <p:to>
                                        <p:strVal val="visible"/>
                                      </p:to>
                                    </p:set>
                                    <p:animEffect transition="in" filter="blinds(horizontal)">
                                      <p:cBhvr>
                                        <p:cTn id="11" dur="500"/>
                                        <p:tgtEl>
                                          <p:spTgt spid="15373"/>
                                        </p:tgtEl>
                                      </p:cBhvr>
                                    </p:animEffec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3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6"/>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538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53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3" presetClass="entr" presetSubtype="10" fill="hold" grpId="0" nodeType="withEffect">
                                  <p:stCondLst>
                                    <p:cond delay="0"/>
                                  </p:stCondLst>
                                  <p:childTnLst>
                                    <p:set>
                                      <p:cBhvr>
                                        <p:cTn id="28" dur="1" fill="hold">
                                          <p:stCondLst>
                                            <p:cond delay="0"/>
                                          </p:stCondLst>
                                        </p:cTn>
                                        <p:tgtEl>
                                          <p:spTgt spid="15377"/>
                                        </p:tgtEl>
                                        <p:attrNameLst>
                                          <p:attrName>style.visibility</p:attrName>
                                        </p:attrNameLst>
                                      </p:cBhvr>
                                      <p:to>
                                        <p:strVal val="visible"/>
                                      </p:to>
                                    </p:set>
                                    <p:animEffect transition="in" filter="blinds(horizontal)">
                                      <p:cBhvr>
                                        <p:cTn id="29" dur="500"/>
                                        <p:tgtEl>
                                          <p:spTgt spid="15377"/>
                                        </p:tgtEl>
                                      </p:cBhvr>
                                    </p:animEffect>
                                  </p:childTnLst>
                                </p:cTn>
                              </p:par>
                              <p:par>
                                <p:cTn id="30" presetID="1" presetClass="entr" presetSubtype="0" fill="hold" nodeType="withEffect">
                                  <p:stCondLst>
                                    <p:cond delay="0"/>
                                  </p:stCondLst>
                                  <p:childTnLst>
                                    <p:set>
                                      <p:cBhvr>
                                        <p:cTn id="31" dur="1" fill="hold">
                                          <p:stCondLst>
                                            <p:cond delay="0"/>
                                          </p:stCondLst>
                                        </p:cTn>
                                        <p:tgtEl>
                                          <p:spTgt spid="1538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5372"/>
                                        </p:tgtEl>
                                        <p:attrNameLst>
                                          <p:attrName>style.visibility</p:attrName>
                                        </p:attrNameLst>
                                      </p:cBhvr>
                                      <p:to>
                                        <p:strVal val="visible"/>
                                      </p:to>
                                    </p:set>
                                  </p:childTnLst>
                                </p:cTn>
                              </p:par>
                              <p:par>
                                <p:cTn id="35" presetID="3" presetClass="entr" presetSubtype="10" fill="hold" grpId="0" nodeType="withEffect">
                                  <p:stCondLst>
                                    <p:cond delay="0"/>
                                  </p:stCondLst>
                                  <p:childTnLst>
                                    <p:set>
                                      <p:cBhvr>
                                        <p:cTn id="36" dur="1" fill="hold">
                                          <p:stCondLst>
                                            <p:cond delay="0"/>
                                          </p:stCondLst>
                                        </p:cTn>
                                        <p:tgtEl>
                                          <p:spTgt spid="15379"/>
                                        </p:tgtEl>
                                        <p:attrNameLst>
                                          <p:attrName>style.visibility</p:attrName>
                                        </p:attrNameLst>
                                      </p:cBhvr>
                                      <p:to>
                                        <p:strVal val="visible"/>
                                      </p:to>
                                    </p:set>
                                    <p:animEffect transition="in" filter="blinds(horizontal)">
                                      <p:cBhvr>
                                        <p:cTn id="37" dur="500"/>
                                        <p:tgtEl>
                                          <p:spTgt spid="1537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bldLvl="0" animBg="1" autoUpdateAnimBg="0"/>
      <p:bldP spid="15370" grpId="0" bldLvl="0" animBg="1" autoUpdateAnimBg="0"/>
      <p:bldP spid="15371" grpId="0" bldLvl="0" animBg="1" autoUpdateAnimBg="0"/>
      <p:bldP spid="15372" grpId="0" bldLvl="0" animBg="1" autoUpdateAnimBg="0"/>
      <p:bldP spid="15373" grpId="0" bldLvl="0" animBg="1" autoUpdateAnimBg="0"/>
      <p:bldP spid="15374" grpId="0" bldLvl="0" autoUpdateAnimBg="0"/>
      <p:bldP spid="15376" grpId="0" bldLvl="0" autoUpdateAnimBg="0"/>
      <p:bldP spid="15377" grpId="0" bldLvl="0" animBg="1" autoUpdateAnimBg="0"/>
      <p:bldP spid="15379" grpId="0" bldLvl="0" animBg="1" autoUpdateAnimBg="0"/>
      <p:bldP spid="4" grpId="0" bldLvl="0" animBg="1" autoUpdateAnimBg="0"/>
      <p:bldP spid="5" grpId="0" bldLvl="0" autoUpdateAnimBg="0"/>
      <p:bldP spid="6"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8"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二、退休资格预审工作简介</a:t>
            </a:r>
            <a:endParaRPr lang="zh-CN" altLang="en-US" dirty="0">
              <a:solidFill>
                <a:schemeClr val="bg1"/>
              </a:solidFill>
              <a:latin typeface="宋体" panose="02010600030101010101" pitchFamily="2" charset="-122"/>
            </a:endParaRPr>
          </a:p>
        </p:txBody>
      </p:sp>
      <p:sp>
        <p:nvSpPr>
          <p:cNvPr id="9218" name="矩形 6"/>
          <p:cNvSpPr>
            <a:spLocks noChangeArrowheads="1"/>
          </p:cNvSpPr>
          <p:nvPr/>
        </p:nvSpPr>
        <p:spPr bwMode="auto">
          <a:xfrm>
            <a:off x="0" y="2072102"/>
            <a:ext cx="9144000" cy="41052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6148" name="组合 30"/>
          <p:cNvGrpSpPr/>
          <p:nvPr/>
        </p:nvGrpSpPr>
        <p:grpSpPr bwMode="auto">
          <a:xfrm>
            <a:off x="1503045" y="2712085"/>
            <a:ext cx="831850" cy="790575"/>
            <a:chOff x="0" y="0"/>
            <a:chExt cx="831692" cy="792088"/>
          </a:xfrm>
          <a:effectLst>
            <a:outerShdw blurRad="50800" dist="38100" dir="2700000" algn="tl" rotWithShape="0">
              <a:prstClr val="black">
                <a:alpha val="40000"/>
              </a:prstClr>
            </a:outerShdw>
          </a:effectLst>
        </p:grpSpPr>
        <p:sp>
          <p:nvSpPr>
            <p:cNvPr id="9239" name="正五边形 5"/>
            <p:cNvSpPr>
              <a:spLocks noChangeArrowheads="1"/>
            </p:cNvSpPr>
            <p:nvPr/>
          </p:nvSpPr>
          <p:spPr bwMode="auto">
            <a:xfrm>
              <a:off x="0" y="0"/>
              <a:ext cx="831692" cy="792088"/>
            </a:xfrm>
            <a:prstGeom prst="pentagon">
              <a:avLst/>
            </a:prstGeom>
            <a:noFill/>
            <a:ln w="25400">
              <a:solidFill>
                <a:srgbClr val="E36C09"/>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9240" name="Freeform 72"/>
            <p:cNvSpPr>
              <a:spLocks noEditPoints="1" noChangeArrowheads="1"/>
            </p:cNvSpPr>
            <p:nvPr/>
          </p:nvSpPr>
          <p:spPr bwMode="auto">
            <a:xfrm>
              <a:off x="194807" y="196084"/>
              <a:ext cx="485110" cy="485984"/>
            </a:xfrm>
            <a:custGeom>
              <a:avLst/>
              <a:gdLst>
                <a:gd name="T0" fmla="*/ 2147483646 w 411"/>
                <a:gd name="T1" fmla="*/ 2147483646 h 412"/>
                <a:gd name="T2" fmla="*/ 2147483646 w 411"/>
                <a:gd name="T3" fmla="*/ 2147483646 h 412"/>
                <a:gd name="T4" fmla="*/ 2147483646 w 411"/>
                <a:gd name="T5" fmla="*/ 2147483646 h 412"/>
                <a:gd name="T6" fmla="*/ 2147483646 w 411"/>
                <a:gd name="T7" fmla="*/ 2147483646 h 412"/>
                <a:gd name="T8" fmla="*/ 2147483646 w 411"/>
                <a:gd name="T9" fmla="*/ 0 h 412"/>
                <a:gd name="T10" fmla="*/ 2147483646 w 411"/>
                <a:gd name="T11" fmla="*/ 2147483646 h 412"/>
                <a:gd name="T12" fmla="*/ 2147483646 w 411"/>
                <a:gd name="T13" fmla="*/ 2147483646 h 412"/>
                <a:gd name="T14" fmla="*/ 2147483646 w 411"/>
                <a:gd name="T15" fmla="*/ 2147483646 h 412"/>
                <a:gd name="T16" fmla="*/ 2147483646 w 411"/>
                <a:gd name="T17" fmla="*/ 2147483646 h 412"/>
                <a:gd name="T18" fmla="*/ 0 w 411"/>
                <a:gd name="T19" fmla="*/ 2147483646 h 412"/>
                <a:gd name="T20" fmla="*/ 2147483646 w 411"/>
                <a:gd name="T21" fmla="*/ 2147483646 h 412"/>
                <a:gd name="T22" fmla="*/ 2147483646 w 411"/>
                <a:gd name="T23" fmla="*/ 2147483646 h 412"/>
                <a:gd name="T24" fmla="*/ 2147483646 w 411"/>
                <a:gd name="T25" fmla="*/ 2147483646 h 412"/>
                <a:gd name="T26" fmla="*/ 2147483646 w 411"/>
                <a:gd name="T27" fmla="*/ 2147483646 h 412"/>
                <a:gd name="T28" fmla="*/ 2147483646 w 411"/>
                <a:gd name="T29" fmla="*/ 2147483646 h 412"/>
                <a:gd name="T30" fmla="*/ 2147483646 w 411"/>
                <a:gd name="T31" fmla="*/ 2147483646 h 412"/>
                <a:gd name="T32" fmla="*/ 2147483646 w 411"/>
                <a:gd name="T33" fmla="*/ 2147483646 h 412"/>
                <a:gd name="T34" fmla="*/ 2147483646 w 411"/>
                <a:gd name="T35" fmla="*/ 2147483646 h 412"/>
                <a:gd name="T36" fmla="*/ 2147483646 w 411"/>
                <a:gd name="T37" fmla="*/ 2147483646 h 412"/>
                <a:gd name="T38" fmla="*/ 2147483646 w 411"/>
                <a:gd name="T39" fmla="*/ 2147483646 h 412"/>
                <a:gd name="T40" fmla="*/ 2147483646 w 411"/>
                <a:gd name="T41" fmla="*/ 2147483646 h 412"/>
                <a:gd name="T42" fmla="*/ 2147483646 w 411"/>
                <a:gd name="T43" fmla="*/ 2147483646 h 412"/>
                <a:gd name="T44" fmla="*/ 2147483646 w 411"/>
                <a:gd name="T45" fmla="*/ 2147483646 h 412"/>
                <a:gd name="T46" fmla="*/ 2147483646 w 411"/>
                <a:gd name="T47" fmla="*/ 2147483646 h 412"/>
                <a:gd name="T48" fmla="*/ 2147483646 w 411"/>
                <a:gd name="T49" fmla="*/ 2147483646 h 412"/>
                <a:gd name="T50" fmla="*/ 2147483646 w 411"/>
                <a:gd name="T51" fmla="*/ 2147483646 h 412"/>
                <a:gd name="T52" fmla="*/ 2147483646 w 411"/>
                <a:gd name="T53" fmla="*/ 2147483646 h 412"/>
                <a:gd name="T54" fmla="*/ 2147483646 w 411"/>
                <a:gd name="T55" fmla="*/ 2147483646 h 412"/>
                <a:gd name="T56" fmla="*/ 2147483646 w 411"/>
                <a:gd name="T57" fmla="*/ 2147483646 h 412"/>
                <a:gd name="T58" fmla="*/ 2147483646 w 411"/>
                <a:gd name="T59" fmla="*/ 2147483646 h 412"/>
                <a:gd name="T60" fmla="*/ 2147483646 w 411"/>
                <a:gd name="T61" fmla="*/ 2147483646 h 412"/>
                <a:gd name="T62" fmla="*/ 2147483646 w 411"/>
                <a:gd name="T63" fmla="*/ 2147483646 h 412"/>
                <a:gd name="T64" fmla="*/ 2147483646 w 411"/>
                <a:gd name="T65" fmla="*/ 2147483646 h 412"/>
                <a:gd name="T66" fmla="*/ 2147483646 w 411"/>
                <a:gd name="T67" fmla="*/ 2147483646 h 412"/>
                <a:gd name="T68" fmla="*/ 2147483646 w 411"/>
                <a:gd name="T69" fmla="*/ 2147483646 h 412"/>
                <a:gd name="T70" fmla="*/ 2147483646 w 411"/>
                <a:gd name="T71" fmla="*/ 2147483646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en-US"/>
            </a:p>
          </p:txBody>
        </p:sp>
      </p:grpSp>
      <p:sp>
        <p:nvSpPr>
          <p:cNvPr id="6151" name="TextBox 7"/>
          <p:cNvSpPr>
            <a:spLocks noChangeArrowheads="1"/>
          </p:cNvSpPr>
          <p:nvPr/>
        </p:nvSpPr>
        <p:spPr bwMode="auto">
          <a:xfrm>
            <a:off x="945833" y="3861435"/>
            <a:ext cx="1944687"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rgbClr val="000000"/>
                </a:solidFill>
                <a:sym typeface="宋体" panose="02010600030101010101" pitchFamily="2" charset="-122"/>
              </a:rPr>
              <a:t>1.</a:t>
            </a:r>
            <a:r>
              <a:rPr lang="zh-CN" altLang="en-US" sz="1400">
                <a:solidFill>
                  <a:srgbClr val="000000"/>
                </a:solidFill>
                <a:sym typeface="宋体" panose="02010600030101010101" pitchFamily="2" charset="-122"/>
              </a:rPr>
              <a:t>提前确认退休时间</a:t>
            </a:r>
            <a:endParaRPr lang="zh-CN" altLang="en-US" sz="1400">
              <a:solidFill>
                <a:srgbClr val="000000"/>
              </a:solidFill>
              <a:sym typeface="宋体" panose="02010600030101010101" pitchFamily="2" charset="-122"/>
            </a:endParaRPr>
          </a:p>
          <a:p>
            <a:pPr eaLnBrk="1" hangingPunct="1">
              <a:spcBef>
                <a:spcPct val="0"/>
              </a:spcBef>
              <a:buFont typeface="Arial" panose="020B0604020202020204" pitchFamily="34" charset="0"/>
              <a:buNone/>
            </a:pPr>
            <a:r>
              <a:rPr lang="zh-CN" altLang="en-US" sz="1400">
                <a:solidFill>
                  <a:srgbClr val="000000"/>
                </a:solidFill>
                <a:sym typeface="宋体" panose="02010600030101010101" pitchFamily="2" charset="-122"/>
              </a:rPr>
              <a:t>        用人单位提前</a:t>
            </a:r>
            <a:r>
              <a:rPr lang="en-US" altLang="zh-CN" sz="1400">
                <a:solidFill>
                  <a:srgbClr val="000000"/>
                </a:solidFill>
                <a:sym typeface="宋体" panose="02010600030101010101" pitchFamily="2" charset="-122"/>
              </a:rPr>
              <a:t>3-6</a:t>
            </a:r>
            <a:r>
              <a:rPr lang="zh-CN" altLang="en-US" sz="1400">
                <a:solidFill>
                  <a:srgbClr val="000000"/>
                </a:solidFill>
                <a:sym typeface="宋体" panose="02010600030101010101" pitchFamily="2" charset="-122"/>
              </a:rPr>
              <a:t>个月申报，人社部门提前完成退休预审业务，确认职工退休时间，避免到龄未停保导致的多缴费情况。提前确认待遇领取地，避免退休后办理转移业务耽误待遇领取。</a:t>
            </a:r>
            <a:endParaRPr lang="zh-CN" altLang="en-US" sz="1400">
              <a:solidFill>
                <a:srgbClr val="000000"/>
              </a:solidFill>
              <a:sym typeface="宋体" panose="02010600030101010101" pitchFamily="2" charset="-122"/>
            </a:endParaRPr>
          </a:p>
        </p:txBody>
      </p:sp>
      <p:grpSp>
        <p:nvGrpSpPr>
          <p:cNvPr id="6152" name="组合 12"/>
          <p:cNvGrpSpPr/>
          <p:nvPr/>
        </p:nvGrpSpPr>
        <p:grpSpPr bwMode="auto">
          <a:xfrm>
            <a:off x="6689408" y="3918585"/>
            <a:ext cx="831850" cy="790575"/>
            <a:chOff x="0" y="0"/>
            <a:chExt cx="831692" cy="792088"/>
          </a:xfrm>
          <a:effectLst>
            <a:outerShdw blurRad="50800" dist="38100" dir="2700000" algn="tl" rotWithShape="0">
              <a:prstClr val="black">
                <a:alpha val="40000"/>
              </a:prstClr>
            </a:outerShdw>
          </a:effectLst>
        </p:grpSpPr>
        <p:sp>
          <p:nvSpPr>
            <p:cNvPr id="9237" name="正五边形 10"/>
            <p:cNvSpPr>
              <a:spLocks noChangeArrowheads="1"/>
            </p:cNvSpPr>
            <p:nvPr/>
          </p:nvSpPr>
          <p:spPr bwMode="auto">
            <a:xfrm>
              <a:off x="0" y="0"/>
              <a:ext cx="831692" cy="792088"/>
            </a:xfrm>
            <a:prstGeom prst="pentagon">
              <a:avLst/>
            </a:prstGeom>
            <a:noFill/>
            <a:ln w="25400">
              <a:solidFill>
                <a:srgbClr val="E36C09"/>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8" name="Freeform 13"/>
            <p:cNvSpPr>
              <a:spLocks noEditPoints="1" noChangeArrowheads="1"/>
            </p:cNvSpPr>
            <p:nvPr/>
          </p:nvSpPr>
          <p:spPr bwMode="auto">
            <a:xfrm>
              <a:off x="284457" y="207649"/>
              <a:ext cx="262778" cy="484369"/>
            </a:xfrm>
            <a:custGeom>
              <a:avLst/>
              <a:gdLst>
                <a:gd name="T0" fmla="*/ 2147483646 w 122"/>
                <a:gd name="T1" fmla="*/ 2147483646 h 225"/>
                <a:gd name="T2" fmla="*/ 2147483646 w 122"/>
                <a:gd name="T3" fmla="*/ 2147483646 h 225"/>
                <a:gd name="T4" fmla="*/ 2147483646 w 122"/>
                <a:gd name="T5" fmla="*/ 2147483646 h 225"/>
                <a:gd name="T6" fmla="*/ 2147483646 w 122"/>
                <a:gd name="T7" fmla="*/ 2147483646 h 225"/>
                <a:gd name="T8" fmla="*/ 2147483646 w 122"/>
                <a:gd name="T9" fmla="*/ 2147483646 h 225"/>
                <a:gd name="T10" fmla="*/ 2147483646 w 122"/>
                <a:gd name="T11" fmla="*/ 2147483646 h 225"/>
                <a:gd name="T12" fmla="*/ 2147483646 w 122"/>
                <a:gd name="T13" fmla="*/ 2147483646 h 225"/>
                <a:gd name="T14" fmla="*/ 2147483646 w 122"/>
                <a:gd name="T15" fmla="*/ 2147483646 h 225"/>
                <a:gd name="T16" fmla="*/ 2147483646 w 122"/>
                <a:gd name="T17" fmla="*/ 2147483646 h 225"/>
                <a:gd name="T18" fmla="*/ 2147483646 w 122"/>
                <a:gd name="T19" fmla="*/ 2147483646 h 225"/>
                <a:gd name="T20" fmla="*/ 2147483646 w 122"/>
                <a:gd name="T21" fmla="*/ 2147483646 h 225"/>
                <a:gd name="T22" fmla="*/ 2147483646 w 122"/>
                <a:gd name="T23" fmla="*/ 2147483646 h 225"/>
                <a:gd name="T24" fmla="*/ 2147483646 w 122"/>
                <a:gd name="T25" fmla="*/ 2147483646 h 225"/>
                <a:gd name="T26" fmla="*/ 2147483646 w 122"/>
                <a:gd name="T27" fmla="*/ 2147483646 h 225"/>
                <a:gd name="T28" fmla="*/ 2147483646 w 122"/>
                <a:gd name="T29" fmla="*/ 2147483646 h 225"/>
                <a:gd name="T30" fmla="*/ 2147483646 w 122"/>
                <a:gd name="T31" fmla="*/ 2147483646 h 225"/>
                <a:gd name="T32" fmla="*/ 2147483646 w 122"/>
                <a:gd name="T33" fmla="*/ 2147483646 h 225"/>
                <a:gd name="T34" fmla="*/ 2147483646 w 122"/>
                <a:gd name="T35" fmla="*/ 2147483646 h 225"/>
                <a:gd name="T36" fmla="*/ 2147483646 w 122"/>
                <a:gd name="T37" fmla="*/ 2147483646 h 225"/>
                <a:gd name="T38" fmla="*/ 2147483646 w 122"/>
                <a:gd name="T39" fmla="*/ 2147483646 h 225"/>
                <a:gd name="T40" fmla="*/ 2147483646 w 122"/>
                <a:gd name="T41" fmla="*/ 2147483646 h 225"/>
                <a:gd name="T42" fmla="*/ 2147483646 w 122"/>
                <a:gd name="T43" fmla="*/ 2147483646 h 225"/>
                <a:gd name="T44" fmla="*/ 2147483646 w 122"/>
                <a:gd name="T45" fmla="*/ 2147483646 h 225"/>
                <a:gd name="T46" fmla="*/ 2147483646 w 122"/>
                <a:gd name="T47" fmla="*/ 2147483646 h 225"/>
                <a:gd name="T48" fmla="*/ 2147483646 w 122"/>
                <a:gd name="T49" fmla="*/ 2147483646 h 225"/>
                <a:gd name="T50" fmla="*/ 2147483646 w 122"/>
                <a:gd name="T51" fmla="*/ 2147483646 h 225"/>
                <a:gd name="T52" fmla="*/ 2147483646 w 122"/>
                <a:gd name="T53" fmla="*/ 2147483646 h 225"/>
                <a:gd name="T54" fmla="*/ 2147483646 w 122"/>
                <a:gd name="T55" fmla="*/ 2147483646 h 225"/>
                <a:gd name="T56" fmla="*/ 2147483646 w 122"/>
                <a:gd name="T57" fmla="*/ 2147483646 h 225"/>
                <a:gd name="T58" fmla="*/ 2147483646 w 122"/>
                <a:gd name="T59" fmla="*/ 2147483646 h 225"/>
                <a:gd name="T60" fmla="*/ 2147483646 w 122"/>
                <a:gd name="T61" fmla="*/ 2147483646 h 225"/>
                <a:gd name="T62" fmla="*/ 2147483646 w 122"/>
                <a:gd name="T63" fmla="*/ 2147483646 h 225"/>
                <a:gd name="T64" fmla="*/ 2147483646 w 122"/>
                <a:gd name="T65" fmla="*/ 2147483646 h 225"/>
                <a:gd name="T66" fmla="*/ 2147483646 w 122"/>
                <a:gd name="T67" fmla="*/ 2147483646 h 225"/>
                <a:gd name="T68" fmla="*/ 2147483646 w 122"/>
                <a:gd name="T69" fmla="*/ 2147483646 h 225"/>
                <a:gd name="T70" fmla="*/ 2147483646 w 122"/>
                <a:gd name="T71" fmla="*/ 2147483646 h 225"/>
                <a:gd name="T72" fmla="*/ 2147483646 w 122"/>
                <a:gd name="T73" fmla="*/ 2147483646 h 225"/>
                <a:gd name="T74" fmla="*/ 2147483646 w 122"/>
                <a:gd name="T75" fmla="*/ 2147483646 h 225"/>
                <a:gd name="T76" fmla="*/ 2147483646 w 122"/>
                <a:gd name="T77" fmla="*/ 2147483646 h 225"/>
                <a:gd name="T78" fmla="*/ 2147483646 w 122"/>
                <a:gd name="T79" fmla="*/ 2147483646 h 225"/>
                <a:gd name="T80" fmla="*/ 2147483646 w 122"/>
                <a:gd name="T81" fmla="*/ 2147483646 h 225"/>
                <a:gd name="T82" fmla="*/ 2147483646 w 122"/>
                <a:gd name="T83" fmla="*/ 2147483646 h 225"/>
                <a:gd name="T84" fmla="*/ 2147483646 w 122"/>
                <a:gd name="T85" fmla="*/ 2147483646 h 225"/>
                <a:gd name="T86" fmla="*/ 2147483646 w 122"/>
                <a:gd name="T87" fmla="*/ 2147483646 h 225"/>
                <a:gd name="T88" fmla="*/ 2147483646 w 122"/>
                <a:gd name="T89" fmla="*/ 2147483646 h 225"/>
                <a:gd name="T90" fmla="*/ 2147483646 w 122"/>
                <a:gd name="T91" fmla="*/ 2147483646 h 225"/>
                <a:gd name="T92" fmla="*/ 2147483646 w 122"/>
                <a:gd name="T93" fmla="*/ 2147483646 h 225"/>
                <a:gd name="T94" fmla="*/ 2147483646 w 122"/>
                <a:gd name="T95" fmla="*/ 2147483646 h 225"/>
                <a:gd name="T96" fmla="*/ 2147483646 w 122"/>
                <a:gd name="T97" fmla="*/ 2147483646 h 225"/>
                <a:gd name="T98" fmla="*/ 2147483646 w 122"/>
                <a:gd name="T99" fmla="*/ 2147483646 h 225"/>
                <a:gd name="T100" fmla="*/ 2147483646 w 122"/>
                <a:gd name="T101" fmla="*/ 2147483646 h 225"/>
                <a:gd name="T102" fmla="*/ 2147483646 w 122"/>
                <a:gd name="T103" fmla="*/ 2147483646 h 225"/>
                <a:gd name="T104" fmla="*/ 2147483646 w 122"/>
                <a:gd name="T105" fmla="*/ 2147483646 h 225"/>
                <a:gd name="T106" fmla="*/ 2147483646 w 122"/>
                <a:gd name="T107" fmla="*/ 2147483646 h 225"/>
                <a:gd name="T108" fmla="*/ 2147483646 w 122"/>
                <a:gd name="T109" fmla="*/ 2147483646 h 225"/>
                <a:gd name="T110" fmla="*/ 2147483646 w 122"/>
                <a:gd name="T111" fmla="*/ 2147483646 h 225"/>
                <a:gd name="T112" fmla="*/ 2147483646 w 122"/>
                <a:gd name="T113" fmla="*/ 2147483646 h 225"/>
                <a:gd name="T114" fmla="*/ 2147483646 w 122"/>
                <a:gd name="T115" fmla="*/ 2147483646 h 225"/>
                <a:gd name="T116" fmla="*/ 2147483646 w 122"/>
                <a:gd name="T117" fmla="*/ 2147483646 h 225"/>
                <a:gd name="T118" fmla="*/ 2147483646 w 122"/>
                <a:gd name="T119" fmla="*/ 2147483646 h 225"/>
                <a:gd name="T120" fmla="*/ 2147483646 w 122"/>
                <a:gd name="T121" fmla="*/ 2147483646 h 225"/>
                <a:gd name="T122" fmla="*/ 2147483646 w 122"/>
                <a:gd name="T123" fmla="*/ 214748364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en-US"/>
            </a:p>
          </p:txBody>
        </p:sp>
      </p:grpSp>
      <p:grpSp>
        <p:nvGrpSpPr>
          <p:cNvPr id="6155" name="组合 16"/>
          <p:cNvGrpSpPr/>
          <p:nvPr/>
        </p:nvGrpSpPr>
        <p:grpSpPr bwMode="auto">
          <a:xfrm>
            <a:off x="4960620" y="2754948"/>
            <a:ext cx="831850" cy="792162"/>
            <a:chOff x="0" y="0"/>
            <a:chExt cx="831692" cy="792088"/>
          </a:xfrm>
          <a:effectLst>
            <a:outerShdw blurRad="50800" dist="38100" dir="2700000" algn="tl" rotWithShape="0">
              <a:prstClr val="black">
                <a:alpha val="40000"/>
              </a:prstClr>
            </a:outerShdw>
          </a:effectLst>
        </p:grpSpPr>
        <p:sp>
          <p:nvSpPr>
            <p:cNvPr id="9235" name="正五边形 9"/>
            <p:cNvSpPr>
              <a:spLocks noChangeArrowheads="1"/>
            </p:cNvSpPr>
            <p:nvPr/>
          </p:nvSpPr>
          <p:spPr bwMode="auto">
            <a:xfrm>
              <a:off x="0" y="0"/>
              <a:ext cx="831692" cy="792088"/>
            </a:xfrm>
            <a:prstGeom prst="pentagon">
              <a:avLst/>
            </a:prstGeom>
            <a:noFill/>
            <a:ln w="25400">
              <a:solidFill>
                <a:srgbClr val="E36C09"/>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6" name="Freeform 78"/>
            <p:cNvSpPr>
              <a:spLocks noEditPoints="1" noChangeArrowheads="1"/>
            </p:cNvSpPr>
            <p:nvPr/>
          </p:nvSpPr>
          <p:spPr bwMode="auto">
            <a:xfrm>
              <a:off x="221768" y="250987"/>
              <a:ext cx="409671" cy="409565"/>
            </a:xfrm>
            <a:custGeom>
              <a:avLst/>
              <a:gdLst>
                <a:gd name="T0" fmla="*/ 2147483646 w 347"/>
                <a:gd name="T1" fmla="*/ 0 h 347"/>
                <a:gd name="T2" fmla="*/ 0 w 347"/>
                <a:gd name="T3" fmla="*/ 2147483646 h 347"/>
                <a:gd name="T4" fmla="*/ 2147483646 w 347"/>
                <a:gd name="T5" fmla="*/ 2147483646 h 347"/>
                <a:gd name="T6" fmla="*/ 2147483646 w 347"/>
                <a:gd name="T7" fmla="*/ 2147483646 h 347"/>
                <a:gd name="T8" fmla="*/ 2147483646 w 347"/>
                <a:gd name="T9" fmla="*/ 0 h 347"/>
                <a:gd name="T10" fmla="*/ 2147483646 w 347"/>
                <a:gd name="T11" fmla="*/ 2147483646 h 347"/>
                <a:gd name="T12" fmla="*/ 2147483646 w 347"/>
                <a:gd name="T13" fmla="*/ 2147483646 h 347"/>
                <a:gd name="T14" fmla="*/ 2147483646 w 347"/>
                <a:gd name="T15" fmla="*/ 2147483646 h 347"/>
                <a:gd name="T16" fmla="*/ 2147483646 w 347"/>
                <a:gd name="T17" fmla="*/ 2147483646 h 347"/>
                <a:gd name="T18" fmla="*/ 2147483646 w 347"/>
                <a:gd name="T19" fmla="*/ 2147483646 h 347"/>
                <a:gd name="T20" fmla="*/ 2147483646 w 347"/>
                <a:gd name="T21" fmla="*/ 2147483646 h 347"/>
                <a:gd name="T22" fmla="*/ 2147483646 w 347"/>
                <a:gd name="T23" fmla="*/ 2147483646 h 347"/>
                <a:gd name="T24" fmla="*/ 2147483646 w 347"/>
                <a:gd name="T25" fmla="*/ 2147483646 h 347"/>
                <a:gd name="T26" fmla="*/ 2147483646 w 347"/>
                <a:gd name="T27" fmla="*/ 2147483646 h 347"/>
                <a:gd name="T28" fmla="*/ 2147483646 w 347"/>
                <a:gd name="T29" fmla="*/ 2147483646 h 347"/>
                <a:gd name="T30" fmla="*/ 2147483646 w 347"/>
                <a:gd name="T31" fmla="*/ 2147483646 h 347"/>
                <a:gd name="T32" fmla="*/ 2147483646 w 347"/>
                <a:gd name="T33" fmla="*/ 2147483646 h 347"/>
                <a:gd name="T34" fmla="*/ 2147483646 w 347"/>
                <a:gd name="T35" fmla="*/ 2147483646 h 347"/>
                <a:gd name="T36" fmla="*/ 2147483646 w 347"/>
                <a:gd name="T37" fmla="*/ 2147483646 h 347"/>
                <a:gd name="T38" fmla="*/ 2147483646 w 347"/>
                <a:gd name="T39" fmla="*/ 2147483646 h 347"/>
                <a:gd name="T40" fmla="*/ 2147483646 w 347"/>
                <a:gd name="T41" fmla="*/ 2147483646 h 347"/>
                <a:gd name="T42" fmla="*/ 2147483646 w 347"/>
                <a:gd name="T43" fmla="*/ 2147483646 h 347"/>
                <a:gd name="T44" fmla="*/ 2147483646 w 347"/>
                <a:gd name="T45" fmla="*/ 2147483646 h 347"/>
                <a:gd name="T46" fmla="*/ 2147483646 w 347"/>
                <a:gd name="T47" fmla="*/ 2147483646 h 347"/>
                <a:gd name="T48" fmla="*/ 2147483646 w 347"/>
                <a:gd name="T49" fmla="*/ 2147483646 h 347"/>
                <a:gd name="T50" fmla="*/ 2147483646 w 347"/>
                <a:gd name="T51" fmla="*/ 2147483646 h 347"/>
                <a:gd name="T52" fmla="*/ 2147483646 w 347"/>
                <a:gd name="T53" fmla="*/ 2147483646 h 347"/>
                <a:gd name="T54" fmla="*/ 2147483646 w 347"/>
                <a:gd name="T55" fmla="*/ 2147483646 h 347"/>
                <a:gd name="T56" fmla="*/ 2147483646 w 347"/>
                <a:gd name="T57" fmla="*/ 2147483646 h 347"/>
                <a:gd name="T58" fmla="*/ 2147483646 w 347"/>
                <a:gd name="T59" fmla="*/ 2147483646 h 347"/>
                <a:gd name="T60" fmla="*/ 2147483646 w 347"/>
                <a:gd name="T61" fmla="*/ 2147483646 h 347"/>
                <a:gd name="T62" fmla="*/ 2147483646 w 347"/>
                <a:gd name="T63" fmla="*/ 2147483646 h 347"/>
                <a:gd name="T64" fmla="*/ 2147483646 w 347"/>
                <a:gd name="T65" fmla="*/ 2147483646 h 347"/>
                <a:gd name="T66" fmla="*/ 2147483646 w 347"/>
                <a:gd name="T67" fmla="*/ 2147483646 h 347"/>
                <a:gd name="T68" fmla="*/ 2147483646 w 347"/>
                <a:gd name="T69" fmla="*/ 2147483646 h 347"/>
                <a:gd name="T70" fmla="*/ 2147483646 w 347"/>
                <a:gd name="T71" fmla="*/ 2147483646 h 347"/>
                <a:gd name="T72" fmla="*/ 2147483646 w 347"/>
                <a:gd name="T73" fmla="*/ 2147483646 h 347"/>
                <a:gd name="T74" fmla="*/ 2147483646 w 347"/>
                <a:gd name="T75" fmla="*/ 2147483646 h 347"/>
                <a:gd name="T76" fmla="*/ 2147483646 w 347"/>
                <a:gd name="T77" fmla="*/ 2147483646 h 347"/>
                <a:gd name="T78" fmla="*/ 2147483646 w 347"/>
                <a:gd name="T79" fmla="*/ 2147483646 h 347"/>
                <a:gd name="T80" fmla="*/ 2147483646 w 347"/>
                <a:gd name="T81" fmla="*/ 2147483646 h 347"/>
                <a:gd name="T82" fmla="*/ 2147483646 w 347"/>
                <a:gd name="T83" fmla="*/ 2147483646 h 347"/>
                <a:gd name="T84" fmla="*/ 2147483646 w 347"/>
                <a:gd name="T85" fmla="*/ 2147483646 h 347"/>
                <a:gd name="T86" fmla="*/ 2147483646 w 347"/>
                <a:gd name="T87" fmla="*/ 2147483646 h 347"/>
                <a:gd name="T88" fmla="*/ 2147483646 w 347"/>
                <a:gd name="T89" fmla="*/ 2147483646 h 347"/>
                <a:gd name="T90" fmla="*/ 2147483646 w 347"/>
                <a:gd name="T91" fmla="*/ 2147483646 h 3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7"/>
                <a:gd name="T139" fmla="*/ 0 h 347"/>
                <a:gd name="T140" fmla="*/ 347 w 347"/>
                <a:gd name="T141" fmla="*/ 347 h 3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en-US"/>
            </a:p>
          </p:txBody>
        </p:sp>
      </p:grpSp>
      <p:grpSp>
        <p:nvGrpSpPr>
          <p:cNvPr id="6158" name="组合 17"/>
          <p:cNvGrpSpPr/>
          <p:nvPr/>
        </p:nvGrpSpPr>
        <p:grpSpPr bwMode="auto">
          <a:xfrm>
            <a:off x="3230245" y="3918585"/>
            <a:ext cx="831850" cy="790575"/>
            <a:chOff x="0" y="0"/>
            <a:chExt cx="831692" cy="792088"/>
          </a:xfrm>
          <a:effectLst>
            <a:outerShdw blurRad="50800" dist="38100" dir="2700000" algn="tl" rotWithShape="0">
              <a:prstClr val="black">
                <a:alpha val="40000"/>
              </a:prstClr>
            </a:outerShdw>
          </a:effectLst>
        </p:grpSpPr>
        <p:sp>
          <p:nvSpPr>
            <p:cNvPr id="9233" name="正五边形 8"/>
            <p:cNvSpPr>
              <a:spLocks noChangeArrowheads="1"/>
            </p:cNvSpPr>
            <p:nvPr/>
          </p:nvSpPr>
          <p:spPr bwMode="auto">
            <a:xfrm>
              <a:off x="0" y="0"/>
              <a:ext cx="831692" cy="792088"/>
            </a:xfrm>
            <a:prstGeom prst="pentagon">
              <a:avLst/>
            </a:prstGeom>
            <a:noFill/>
            <a:ln w="25400">
              <a:solidFill>
                <a:srgbClr val="E36C09"/>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234" name="Freeform 77"/>
            <p:cNvSpPr>
              <a:spLocks noEditPoints="1" noChangeArrowheads="1"/>
            </p:cNvSpPr>
            <p:nvPr/>
          </p:nvSpPr>
          <p:spPr bwMode="auto">
            <a:xfrm>
              <a:off x="172291" y="282760"/>
              <a:ext cx="487109" cy="334145"/>
            </a:xfrm>
            <a:custGeom>
              <a:avLst/>
              <a:gdLst>
                <a:gd name="T0" fmla="*/ 2147483646 w 413"/>
                <a:gd name="T1" fmla="*/ 2147483646 h 283"/>
                <a:gd name="T2" fmla="*/ 2147483646 w 413"/>
                <a:gd name="T3" fmla="*/ 2147483646 h 283"/>
                <a:gd name="T4" fmla="*/ 2147483646 w 413"/>
                <a:gd name="T5" fmla="*/ 2147483646 h 283"/>
                <a:gd name="T6" fmla="*/ 0 w 413"/>
                <a:gd name="T7" fmla="*/ 2147483646 h 283"/>
                <a:gd name="T8" fmla="*/ 2147483646 w 413"/>
                <a:gd name="T9" fmla="*/ 2147483646 h 283"/>
                <a:gd name="T10" fmla="*/ 2147483646 w 413"/>
                <a:gd name="T11" fmla="*/ 2147483646 h 283"/>
                <a:gd name="T12" fmla="*/ 2147483646 w 413"/>
                <a:gd name="T13" fmla="*/ 0 h 283"/>
                <a:gd name="T14" fmla="*/ 2147483646 w 413"/>
                <a:gd name="T15" fmla="*/ 2147483646 h 283"/>
                <a:gd name="T16" fmla="*/ 2147483646 w 413"/>
                <a:gd name="T17" fmla="*/ 2147483646 h 283"/>
                <a:gd name="T18" fmla="*/ 2147483646 w 413"/>
                <a:gd name="T19" fmla="*/ 2147483646 h 283"/>
                <a:gd name="T20" fmla="*/ 2147483646 w 413"/>
                <a:gd name="T21" fmla="*/ 2147483646 h 283"/>
                <a:gd name="T22" fmla="*/ 2147483646 w 413"/>
                <a:gd name="T23" fmla="*/ 2147483646 h 283"/>
                <a:gd name="T24" fmla="*/ 2147483646 w 413"/>
                <a:gd name="T25" fmla="*/ 2147483646 h 283"/>
                <a:gd name="T26" fmla="*/ 2147483646 w 413"/>
                <a:gd name="T27" fmla="*/ 2147483646 h 283"/>
                <a:gd name="T28" fmla="*/ 2147483646 w 413"/>
                <a:gd name="T29" fmla="*/ 2147483646 h 283"/>
                <a:gd name="T30" fmla="*/ 2147483646 w 413"/>
                <a:gd name="T31" fmla="*/ 2147483646 h 283"/>
                <a:gd name="T32" fmla="*/ 2147483646 w 413"/>
                <a:gd name="T33" fmla="*/ 2147483646 h 283"/>
                <a:gd name="T34" fmla="*/ 2147483646 w 413"/>
                <a:gd name="T35" fmla="*/ 2147483646 h 283"/>
                <a:gd name="T36" fmla="*/ 2147483646 w 413"/>
                <a:gd name="T37" fmla="*/ 2147483646 h 283"/>
                <a:gd name="T38" fmla="*/ 2147483646 w 413"/>
                <a:gd name="T39" fmla="*/ 2147483646 h 283"/>
                <a:gd name="T40" fmla="*/ 2147483646 w 413"/>
                <a:gd name="T41" fmla="*/ 2147483646 h 283"/>
                <a:gd name="T42" fmla="*/ 2147483646 w 413"/>
                <a:gd name="T43" fmla="*/ 2147483646 h 283"/>
                <a:gd name="T44" fmla="*/ 2147483646 w 413"/>
                <a:gd name="T45" fmla="*/ 2147483646 h 283"/>
                <a:gd name="T46" fmla="*/ 2147483646 w 413"/>
                <a:gd name="T47" fmla="*/ 2147483646 h 283"/>
                <a:gd name="T48" fmla="*/ 2147483646 w 413"/>
                <a:gd name="T49" fmla="*/ 2147483646 h 283"/>
                <a:gd name="T50" fmla="*/ 2147483646 w 413"/>
                <a:gd name="T51" fmla="*/ 2147483646 h 283"/>
                <a:gd name="T52" fmla="*/ 2147483646 w 413"/>
                <a:gd name="T53" fmla="*/ 2147483646 h 283"/>
                <a:gd name="T54" fmla="*/ 2147483646 w 413"/>
                <a:gd name="T55" fmla="*/ 2147483646 h 283"/>
                <a:gd name="T56" fmla="*/ 2147483646 w 413"/>
                <a:gd name="T57" fmla="*/ 2147483646 h 283"/>
                <a:gd name="T58" fmla="*/ 2147483646 w 413"/>
                <a:gd name="T59" fmla="*/ 2147483646 h 283"/>
                <a:gd name="T60" fmla="*/ 2147483646 w 413"/>
                <a:gd name="T61" fmla="*/ 2147483646 h 28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3"/>
                <a:gd name="T94" fmla="*/ 0 h 283"/>
                <a:gd name="T95" fmla="*/ 413 w 413"/>
                <a:gd name="T96" fmla="*/ 283 h 28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6" rIns="68571" bIns="34286"/>
            <a:lstStyle/>
            <a:p>
              <a:endParaRPr lang="zh-CN" altLang="en-US"/>
            </a:p>
          </p:txBody>
        </p:sp>
      </p:grpSp>
      <p:cxnSp>
        <p:nvCxnSpPr>
          <p:cNvPr id="6162" name="直接连接符 19"/>
          <p:cNvCxnSpPr>
            <a:cxnSpLocks noChangeShapeType="1"/>
          </p:cNvCxnSpPr>
          <p:nvPr/>
        </p:nvCxnSpPr>
        <p:spPr bwMode="auto">
          <a:xfrm>
            <a:off x="2174558" y="3502660"/>
            <a:ext cx="1055687" cy="717550"/>
          </a:xfrm>
          <a:prstGeom prst="line">
            <a:avLst/>
          </a:prstGeom>
          <a:noFill/>
          <a:ln w="9525">
            <a:solidFill>
              <a:srgbClr val="E36C09"/>
            </a:solidFill>
            <a:prstDash val="dash"/>
            <a:round/>
          </a:ln>
          <a:extLst>
            <a:ext uri="{909E8E84-426E-40DD-AFC4-6F175D3DCCD1}">
              <a14:hiddenFill xmlns:a14="http://schemas.microsoft.com/office/drawing/2010/main">
                <a:noFill/>
              </a14:hiddenFill>
            </a:ext>
          </a:extLst>
        </p:spPr>
      </p:cxnSp>
      <p:cxnSp>
        <p:nvCxnSpPr>
          <p:cNvPr id="6163" name="直接连接符 21"/>
          <p:cNvCxnSpPr>
            <a:cxnSpLocks noChangeShapeType="1"/>
          </p:cNvCxnSpPr>
          <p:nvPr/>
        </p:nvCxnSpPr>
        <p:spPr bwMode="auto">
          <a:xfrm flipH="1">
            <a:off x="4062095" y="3547110"/>
            <a:ext cx="1057275" cy="673100"/>
          </a:xfrm>
          <a:prstGeom prst="line">
            <a:avLst/>
          </a:prstGeom>
          <a:noFill/>
          <a:ln w="9525">
            <a:solidFill>
              <a:srgbClr val="E36C09"/>
            </a:solidFill>
            <a:prstDash val="dash"/>
            <a:round/>
          </a:ln>
          <a:extLst>
            <a:ext uri="{909E8E84-426E-40DD-AFC4-6F175D3DCCD1}">
              <a14:hiddenFill xmlns:a14="http://schemas.microsoft.com/office/drawing/2010/main">
                <a:noFill/>
              </a14:hiddenFill>
            </a:ext>
          </a:extLst>
        </p:spPr>
      </p:cxnSp>
      <p:cxnSp>
        <p:nvCxnSpPr>
          <p:cNvPr id="6164" name="直接连接符 24"/>
          <p:cNvCxnSpPr>
            <a:cxnSpLocks noChangeShapeType="1"/>
          </p:cNvCxnSpPr>
          <p:nvPr/>
        </p:nvCxnSpPr>
        <p:spPr bwMode="auto">
          <a:xfrm flipH="1" flipV="1">
            <a:off x="5633720" y="3547110"/>
            <a:ext cx="1055688" cy="673100"/>
          </a:xfrm>
          <a:prstGeom prst="line">
            <a:avLst/>
          </a:prstGeom>
          <a:noFill/>
          <a:ln w="9525">
            <a:solidFill>
              <a:srgbClr val="E36C09"/>
            </a:solidFill>
            <a:prstDash val="dash"/>
            <a:round/>
          </a:ln>
          <a:extLst>
            <a:ext uri="{909E8E84-426E-40DD-AFC4-6F175D3DCCD1}">
              <a14:hiddenFill xmlns:a14="http://schemas.microsoft.com/office/drawing/2010/main">
                <a:noFill/>
              </a14:hiddenFill>
            </a:ext>
          </a:extLst>
        </p:spPr>
      </p:cxnSp>
      <p:sp>
        <p:nvSpPr>
          <p:cNvPr id="6165" name="TextBox 27"/>
          <p:cNvSpPr>
            <a:spLocks noChangeArrowheads="1"/>
          </p:cNvSpPr>
          <p:nvPr/>
        </p:nvSpPr>
        <p:spPr bwMode="auto">
          <a:xfrm>
            <a:off x="2817495" y="2249488"/>
            <a:ext cx="1944688"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dirty="0">
                <a:solidFill>
                  <a:srgbClr val="000000"/>
                </a:solidFill>
              </a:rPr>
              <a:t>2.</a:t>
            </a:r>
            <a:r>
              <a:rPr lang="zh-CN" altLang="en-US" sz="1400" dirty="0">
                <a:solidFill>
                  <a:srgbClr val="000000"/>
                </a:solidFill>
              </a:rPr>
              <a:t>提前处理账户问题</a:t>
            </a:r>
            <a:endParaRPr lang="zh-CN" altLang="en-US" sz="1400">
              <a:solidFill>
                <a:srgbClr val="000000"/>
              </a:solidFill>
            </a:endParaRPr>
          </a:p>
          <a:p>
            <a:pPr eaLnBrk="1" hangingPunct="1">
              <a:spcBef>
                <a:spcPct val="0"/>
              </a:spcBef>
              <a:buFont typeface="Arial" panose="020B0604020202020204" pitchFamily="34" charset="0"/>
              <a:buNone/>
            </a:pPr>
            <a:r>
              <a:rPr lang="en-US" altLang="zh-CN" sz="1400">
                <a:solidFill>
                  <a:srgbClr val="000000"/>
                </a:solidFill>
                <a:sym typeface="宋体" panose="02010600030101010101" pitchFamily="2" charset="-122"/>
              </a:rPr>
              <a:t>        </a:t>
            </a:r>
            <a:r>
              <a:rPr lang="zh-CN" altLang="en-US" sz="1400">
                <a:solidFill>
                  <a:srgbClr val="000000"/>
                </a:solidFill>
                <a:sym typeface="宋体" panose="02010600030101010101" pitchFamily="2" charset="-122"/>
              </a:rPr>
              <a:t>社保局提前获得预审信息，提前完成账户清欠、账户合并等影响待遇核定的业务办理，为职工待遇核定争取时间。</a:t>
            </a:r>
            <a:endParaRPr lang="zh-CN" altLang="en-US" sz="1400">
              <a:solidFill>
                <a:srgbClr val="000000"/>
              </a:solidFill>
              <a:sym typeface="宋体" panose="02010600030101010101" pitchFamily="2" charset="-122"/>
            </a:endParaRPr>
          </a:p>
        </p:txBody>
      </p:sp>
      <p:sp>
        <p:nvSpPr>
          <p:cNvPr id="6166" name="TextBox 28"/>
          <p:cNvSpPr>
            <a:spLocks noChangeArrowheads="1"/>
          </p:cNvSpPr>
          <p:nvPr/>
        </p:nvSpPr>
        <p:spPr bwMode="auto">
          <a:xfrm>
            <a:off x="4417695" y="4013835"/>
            <a:ext cx="220027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None/>
            </a:pPr>
            <a:r>
              <a:rPr lang="en-US" altLang="zh-CN" sz="1400" dirty="0">
                <a:solidFill>
                  <a:srgbClr val="000000"/>
                </a:solidFill>
              </a:rPr>
              <a:t>3.</a:t>
            </a:r>
            <a:r>
              <a:rPr lang="zh-CN" altLang="en-US" sz="1400" dirty="0">
                <a:solidFill>
                  <a:srgbClr val="000000"/>
                </a:solidFill>
              </a:rPr>
              <a:t>业务留痕</a:t>
            </a:r>
            <a:endParaRPr lang="zh-CN" altLang="en-US" sz="1400" dirty="0">
              <a:solidFill>
                <a:srgbClr val="000000"/>
              </a:solidFill>
            </a:endParaRPr>
          </a:p>
          <a:p>
            <a:pPr>
              <a:spcBef>
                <a:spcPct val="0"/>
              </a:spcBef>
              <a:buNone/>
            </a:pPr>
            <a:r>
              <a:rPr lang="en-US" altLang="zh-CN" sz="1400" dirty="0">
                <a:solidFill>
                  <a:srgbClr val="000000"/>
                </a:solidFill>
                <a:sym typeface="宋体" panose="02010600030101010101" pitchFamily="2" charset="-122"/>
              </a:rPr>
              <a:t>        </a:t>
            </a:r>
            <a:r>
              <a:rPr lang="zh-CN" altLang="en-US" sz="1400" dirty="0">
                <a:solidFill>
                  <a:srgbClr val="000000"/>
                </a:solidFill>
                <a:sym typeface="宋体" panose="02010600030101010101" pitchFamily="2" charset="-122"/>
              </a:rPr>
              <a:t>所有业务通过智慧人社系统办理。业务数据、审核依据、经办人员、经办时间、审核结果均留存记录，便于查询、使用。</a:t>
            </a:r>
            <a:endParaRPr lang="zh-CN" altLang="en-US" sz="1400" dirty="0">
              <a:solidFill>
                <a:srgbClr val="000000"/>
              </a:solidFill>
              <a:sym typeface="宋体" panose="02010600030101010101" pitchFamily="2" charset="-122"/>
            </a:endParaRPr>
          </a:p>
        </p:txBody>
      </p:sp>
      <p:sp>
        <p:nvSpPr>
          <p:cNvPr id="6167" name="TextBox 29"/>
          <p:cNvSpPr>
            <a:spLocks noChangeArrowheads="1"/>
          </p:cNvSpPr>
          <p:nvPr/>
        </p:nvSpPr>
        <p:spPr bwMode="auto">
          <a:xfrm>
            <a:off x="6515100" y="2350770"/>
            <a:ext cx="2171700"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None/>
            </a:pPr>
            <a:r>
              <a:rPr lang="en-US" altLang="zh-CN" sz="1400" dirty="0">
                <a:solidFill>
                  <a:srgbClr val="000000"/>
                </a:solidFill>
              </a:rPr>
              <a:t>4.</a:t>
            </a:r>
            <a:r>
              <a:rPr lang="zh-CN" altLang="en-US" sz="1400" dirty="0">
                <a:solidFill>
                  <a:srgbClr val="000000"/>
                </a:solidFill>
              </a:rPr>
              <a:t>信息化转型</a:t>
            </a:r>
            <a:endParaRPr lang="zh-CN" altLang="en-US" sz="1400" dirty="0">
              <a:solidFill>
                <a:srgbClr val="000000"/>
              </a:solidFill>
            </a:endParaRPr>
          </a:p>
          <a:p>
            <a:pPr>
              <a:spcBef>
                <a:spcPct val="0"/>
              </a:spcBef>
              <a:buNone/>
            </a:pPr>
            <a:r>
              <a:rPr lang="zh-CN" altLang="en-US" sz="1400" dirty="0">
                <a:solidFill>
                  <a:srgbClr val="000000"/>
                </a:solidFill>
                <a:sym typeface="宋体" panose="02010600030101010101" pitchFamily="2" charset="-122"/>
              </a:rPr>
              <a:t>        通过短信通知和吉事办通知完成权益告知，代替退休人员签字。退休审核表支持用人单位网端自助打印。实现网上实时公示。</a:t>
            </a:r>
            <a:endParaRPr lang="zh-CN" altLang="en-US" sz="1400" dirty="0">
              <a:solidFill>
                <a:srgbClr val="000000"/>
              </a:solidFill>
              <a:sym typeface="宋体" panose="02010600030101010101" pitchFamily="2" charset="-122"/>
            </a:endParaRPr>
          </a:p>
        </p:txBody>
      </p:sp>
      <p:sp>
        <p:nvSpPr>
          <p:cNvPr id="2" name="TextBox 4"/>
          <p:cNvSpPr>
            <a:spLocks noChangeArrowheads="1"/>
          </p:cNvSpPr>
          <p:nvPr/>
        </p:nvSpPr>
        <p:spPr bwMode="auto">
          <a:xfrm>
            <a:off x="2854325" y="142684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（一）工作目标</a:t>
            </a:r>
            <a:endParaRPr lang="zh-CN" altLang="en-US" sz="2400" dirty="0">
              <a:solidFill>
                <a:srgbClr val="E36C09"/>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148"/>
                                        </p:tgtEl>
                                        <p:attrNameLst>
                                          <p:attrName>style.visibility</p:attrName>
                                        </p:attrNameLst>
                                      </p:cBhvr>
                                      <p:to>
                                        <p:strVal val="visible"/>
                                      </p:to>
                                    </p:set>
                                    <p:animEffect>
                                      <p:cBhvr>
                                        <p:cTn id="13" dur="500"/>
                                        <p:tgtEl>
                                          <p:spTgt spid="6148"/>
                                        </p:tgtEl>
                                      </p:cBhvr>
                                    </p:animEffect>
                                    <p:anim calcmode="lin" valueType="num">
                                      <p:cBhvr>
                                        <p:cTn id="14" dur="500" fill="hold"/>
                                        <p:tgtEl>
                                          <p:spTgt spid="6148"/>
                                        </p:tgtEl>
                                        <p:attrNameLst>
                                          <p:attrName>ppt_x</p:attrName>
                                        </p:attrNameLst>
                                      </p:cBhvr>
                                      <p:tavLst>
                                        <p:tav tm="0">
                                          <p:val>
                                            <p:strVal val="#ppt_x"/>
                                          </p:val>
                                        </p:tav>
                                        <p:tav tm="100000">
                                          <p:val>
                                            <p:strVal val="#ppt_x"/>
                                          </p:val>
                                        </p:tav>
                                      </p:tavLst>
                                    </p:anim>
                                    <p:anim calcmode="lin" valueType="num">
                                      <p:cBhvr>
                                        <p:cTn id="15" dur="500" fill="hold"/>
                                        <p:tgtEl>
                                          <p:spTgt spid="6148"/>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6151"/>
                                        </p:tgtEl>
                                        <p:attrNameLst>
                                          <p:attrName>style.visibility</p:attrName>
                                        </p:attrNameLst>
                                      </p:cBhvr>
                                      <p:to>
                                        <p:strVal val="visible"/>
                                      </p:to>
                                    </p:set>
                                    <p:animEffect>
                                      <p:cBhvr>
                                        <p:cTn id="18" dur="500"/>
                                        <p:tgtEl>
                                          <p:spTgt spid="6151"/>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162"/>
                                        </p:tgtEl>
                                        <p:attrNameLst>
                                          <p:attrName>style.visibility</p:attrName>
                                        </p:attrNameLst>
                                      </p:cBhvr>
                                      <p:to>
                                        <p:strVal val="visible"/>
                                      </p:to>
                                    </p:set>
                                    <p:animEffect>
                                      <p:cBhvr>
                                        <p:cTn id="22" dur="500"/>
                                        <p:tgtEl>
                                          <p:spTgt spid="6162"/>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158"/>
                                        </p:tgtEl>
                                        <p:attrNameLst>
                                          <p:attrName>style.visibility</p:attrName>
                                        </p:attrNameLst>
                                      </p:cBhvr>
                                      <p:to>
                                        <p:strVal val="visible"/>
                                      </p:to>
                                    </p:set>
                                    <p:animEffect>
                                      <p:cBhvr>
                                        <p:cTn id="26" dur="500"/>
                                        <p:tgtEl>
                                          <p:spTgt spid="6158"/>
                                        </p:tgtEl>
                                      </p:cBhvr>
                                    </p:animEffect>
                                    <p:anim calcmode="lin" valueType="num">
                                      <p:cBhvr>
                                        <p:cTn id="27" dur="500" fill="hold"/>
                                        <p:tgtEl>
                                          <p:spTgt spid="6158"/>
                                        </p:tgtEl>
                                        <p:attrNameLst>
                                          <p:attrName>ppt_x</p:attrName>
                                        </p:attrNameLst>
                                      </p:cBhvr>
                                      <p:tavLst>
                                        <p:tav tm="0">
                                          <p:val>
                                            <p:strVal val="#ppt_x"/>
                                          </p:val>
                                        </p:tav>
                                        <p:tav tm="100000">
                                          <p:val>
                                            <p:strVal val="#ppt_x"/>
                                          </p:val>
                                        </p:tav>
                                      </p:tavLst>
                                    </p:anim>
                                    <p:anim calcmode="lin" valueType="num">
                                      <p:cBhvr>
                                        <p:cTn id="28" dur="500" fill="hold"/>
                                        <p:tgtEl>
                                          <p:spTgt spid="6158"/>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6165"/>
                                        </p:tgtEl>
                                        <p:attrNameLst>
                                          <p:attrName>style.visibility</p:attrName>
                                        </p:attrNameLst>
                                      </p:cBhvr>
                                      <p:to>
                                        <p:strVal val="visible"/>
                                      </p:to>
                                    </p:set>
                                    <p:animEffect>
                                      <p:cBhvr>
                                        <p:cTn id="31" dur="500"/>
                                        <p:tgtEl>
                                          <p:spTgt spid="6165"/>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163"/>
                                        </p:tgtEl>
                                        <p:attrNameLst>
                                          <p:attrName>style.visibility</p:attrName>
                                        </p:attrNameLst>
                                      </p:cBhvr>
                                      <p:to>
                                        <p:strVal val="visible"/>
                                      </p:to>
                                    </p:set>
                                    <p:animEffect>
                                      <p:cBhvr>
                                        <p:cTn id="35" dur="500"/>
                                        <p:tgtEl>
                                          <p:spTgt spid="6163"/>
                                        </p:tgtEl>
                                      </p:cBhvr>
                                    </p:animEffect>
                                  </p:childTnLst>
                                </p:cTn>
                              </p:par>
                            </p:childTnLst>
                          </p:cTn>
                        </p:par>
                        <p:par>
                          <p:cTn id="36" fill="hold">
                            <p:stCondLst>
                              <p:cond delay="2500"/>
                            </p:stCondLst>
                            <p:childTnLst>
                              <p:par>
                                <p:cTn id="37" presetID="42" presetClass="entr" presetSubtype="0" fill="hold" nodeType="afterEffect">
                                  <p:stCondLst>
                                    <p:cond delay="0"/>
                                  </p:stCondLst>
                                  <p:childTnLst>
                                    <p:set>
                                      <p:cBhvr>
                                        <p:cTn id="38" dur="1" fill="hold">
                                          <p:stCondLst>
                                            <p:cond delay="0"/>
                                          </p:stCondLst>
                                        </p:cTn>
                                        <p:tgtEl>
                                          <p:spTgt spid="6155"/>
                                        </p:tgtEl>
                                        <p:attrNameLst>
                                          <p:attrName>style.visibility</p:attrName>
                                        </p:attrNameLst>
                                      </p:cBhvr>
                                      <p:to>
                                        <p:strVal val="visible"/>
                                      </p:to>
                                    </p:set>
                                    <p:animEffect>
                                      <p:cBhvr>
                                        <p:cTn id="39" dur="500"/>
                                        <p:tgtEl>
                                          <p:spTgt spid="6155"/>
                                        </p:tgtEl>
                                      </p:cBhvr>
                                    </p:animEffect>
                                    <p:anim calcmode="lin" valueType="num">
                                      <p:cBhvr>
                                        <p:cTn id="40" dur="500" fill="hold"/>
                                        <p:tgtEl>
                                          <p:spTgt spid="6155"/>
                                        </p:tgtEl>
                                        <p:attrNameLst>
                                          <p:attrName>ppt_x</p:attrName>
                                        </p:attrNameLst>
                                      </p:cBhvr>
                                      <p:tavLst>
                                        <p:tav tm="0">
                                          <p:val>
                                            <p:strVal val="#ppt_x"/>
                                          </p:val>
                                        </p:tav>
                                        <p:tav tm="100000">
                                          <p:val>
                                            <p:strVal val="#ppt_x"/>
                                          </p:val>
                                        </p:tav>
                                      </p:tavLst>
                                    </p:anim>
                                    <p:anim calcmode="lin" valueType="num">
                                      <p:cBhvr>
                                        <p:cTn id="41" dur="500" fill="hold"/>
                                        <p:tgtEl>
                                          <p:spTgt spid="6155"/>
                                        </p:tgtEl>
                                        <p:attrNameLst>
                                          <p:attrName>ppt_y</p:attrName>
                                        </p:attrNameLst>
                                      </p:cBhvr>
                                      <p:tavLst>
                                        <p:tav tm="0">
                                          <p:val>
                                            <p:strVal val="#ppt_y+.1"/>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6166"/>
                                        </p:tgtEl>
                                        <p:attrNameLst>
                                          <p:attrName>style.visibility</p:attrName>
                                        </p:attrNameLst>
                                      </p:cBhvr>
                                      <p:to>
                                        <p:strVal val="visible"/>
                                      </p:to>
                                    </p:set>
                                    <p:animEffect>
                                      <p:cBhvr>
                                        <p:cTn id="44" dur="500"/>
                                        <p:tgtEl>
                                          <p:spTgt spid="616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6164"/>
                                        </p:tgtEl>
                                        <p:attrNameLst>
                                          <p:attrName>style.visibility</p:attrName>
                                        </p:attrNameLst>
                                      </p:cBhvr>
                                      <p:to>
                                        <p:strVal val="visible"/>
                                      </p:to>
                                    </p:set>
                                    <p:animEffect>
                                      <p:cBhvr>
                                        <p:cTn id="48" dur="500"/>
                                        <p:tgtEl>
                                          <p:spTgt spid="6164"/>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6152"/>
                                        </p:tgtEl>
                                        <p:attrNameLst>
                                          <p:attrName>style.visibility</p:attrName>
                                        </p:attrNameLst>
                                      </p:cBhvr>
                                      <p:to>
                                        <p:strVal val="visible"/>
                                      </p:to>
                                    </p:set>
                                    <p:animEffect>
                                      <p:cBhvr>
                                        <p:cTn id="52" dur="500"/>
                                        <p:tgtEl>
                                          <p:spTgt spid="6152"/>
                                        </p:tgtEl>
                                      </p:cBhvr>
                                    </p:animEffect>
                                    <p:anim calcmode="lin" valueType="num">
                                      <p:cBhvr>
                                        <p:cTn id="53" dur="500" fill="hold"/>
                                        <p:tgtEl>
                                          <p:spTgt spid="6152"/>
                                        </p:tgtEl>
                                        <p:attrNameLst>
                                          <p:attrName>ppt_x</p:attrName>
                                        </p:attrNameLst>
                                      </p:cBhvr>
                                      <p:tavLst>
                                        <p:tav tm="0">
                                          <p:val>
                                            <p:strVal val="#ppt_x"/>
                                          </p:val>
                                        </p:tav>
                                        <p:tav tm="100000">
                                          <p:val>
                                            <p:strVal val="#ppt_x"/>
                                          </p:val>
                                        </p:tav>
                                      </p:tavLst>
                                    </p:anim>
                                    <p:anim calcmode="lin" valueType="num">
                                      <p:cBhvr>
                                        <p:cTn id="54" dur="500" fill="hold"/>
                                        <p:tgtEl>
                                          <p:spTgt spid="6152"/>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167"/>
                                        </p:tgtEl>
                                        <p:attrNameLst>
                                          <p:attrName>style.visibility</p:attrName>
                                        </p:attrNameLst>
                                      </p:cBhvr>
                                      <p:to>
                                        <p:strVal val="visible"/>
                                      </p:to>
                                    </p:set>
                                    <p:animEffect>
                                      <p:cBhvr>
                                        <p:cTn id="57"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utoUpdateAnimBg="0"/>
      <p:bldP spid="6165" grpId="0" bldLvl="0" autoUpdateAnimBg="0"/>
      <p:bldP spid="6166" grpId="0" bldLvl="0" autoUpdateAnimBg="0"/>
      <p:bldP spid="6167" grpId="0" bldLvl="0" autoUpdateAnimBg="0"/>
      <p:bldP spid="2"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企业退休预审流程图（终版0517）"/>
          <p:cNvPicPr>
            <a:picLocks noChangeAspect="1"/>
          </p:cNvPicPr>
          <p:nvPr/>
        </p:nvPicPr>
        <p:blipFill>
          <a:blip r:embed="rId1"/>
          <a:stretch>
            <a:fillRect/>
          </a:stretch>
        </p:blipFill>
        <p:spPr>
          <a:xfrm>
            <a:off x="219710" y="1964055"/>
            <a:ext cx="8704580" cy="4302125"/>
          </a:xfrm>
          <a:prstGeom prst="rect">
            <a:avLst/>
          </a:prstGeom>
        </p:spPr>
      </p:pic>
      <p:sp>
        <p:nvSpPr>
          <p:cNvPr id="3" name="TextBox 4"/>
          <p:cNvSpPr>
            <a:spLocks noChangeArrowheads="1"/>
          </p:cNvSpPr>
          <p:nvPr/>
        </p:nvSpPr>
        <p:spPr bwMode="auto">
          <a:xfrm>
            <a:off x="2854325" y="142684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（二）实现方式</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8198"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二、退休资格预审工作简介</a:t>
            </a:r>
            <a:endParaRPr lang="zh-CN" altLang="en-US" dirty="0">
              <a:solidFill>
                <a:schemeClr val="bg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4"/>
          <p:cNvSpPr>
            <a:spLocks noChangeArrowheads="1"/>
          </p:cNvSpPr>
          <p:nvPr/>
        </p:nvSpPr>
        <p:spPr bwMode="auto">
          <a:xfrm>
            <a:off x="2832735" y="1355090"/>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（一）经办前提</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563245" y="1965960"/>
            <a:ext cx="7649210" cy="2168525"/>
          </a:xfrm>
          <a:prstGeom prst="rect">
            <a:avLst/>
          </a:prstGeom>
          <a:noFill/>
        </p:spPr>
        <p:txBody>
          <a:bodyPr wrap="square" rtlCol="0">
            <a:spAutoFit/>
          </a:bodyPr>
          <a:p>
            <a:pPr algn="l">
              <a:lnSpc>
                <a:spcPct val="150000"/>
              </a:lnSpc>
            </a:pPr>
            <a:r>
              <a:rPr lang="en-US" altLang="zh-CN" sz="1800">
                <a:latin typeface="仿宋" panose="02010609060101010101" charset="-122"/>
                <a:ea typeface="仿宋" panose="02010609060101010101" charset="-122"/>
                <a:cs typeface="仿宋" panose="02010609060101010101" charset="-122"/>
                <a:sym typeface="+mn-ea"/>
              </a:rPr>
              <a:t>    </a:t>
            </a:r>
            <a:r>
              <a:rPr lang="zh-CN" sz="1800">
                <a:latin typeface="仿宋" panose="02010609060101010101" charset="-122"/>
                <a:ea typeface="仿宋" panose="02010609060101010101" charset="-122"/>
                <a:cs typeface="仿宋" panose="02010609060101010101" charset="-122"/>
                <a:sym typeface="+mn-ea"/>
              </a:rPr>
              <a:t>用人单位需提前完成统一身份认证，并根据业务需要</a:t>
            </a:r>
            <a:r>
              <a:rPr lang="zh-CN" sz="1800" b="1" u="sng">
                <a:latin typeface="宋体" panose="02010600030101010101" pitchFamily="2" charset="-122"/>
                <a:cs typeface="仿宋" panose="02010609060101010101" charset="-122"/>
                <a:sym typeface="+mn-ea"/>
              </a:rPr>
              <a:t>设定经办人</a:t>
            </a:r>
            <a:r>
              <a:rPr lang="zh-CN" sz="1800">
                <a:latin typeface="仿宋" panose="02010609060101010101" charset="-122"/>
                <a:ea typeface="仿宋" panose="02010609060101010101" charset="-122"/>
                <a:cs typeface="仿宋" panose="02010609060101010101" charset="-122"/>
                <a:sym typeface="+mn-ea"/>
              </a:rPr>
              <a:t>。退休资格预审由用人单位经办人发起申请。</a:t>
            </a:r>
            <a:endParaRPr lang="zh-CN" sz="1800">
              <a:latin typeface="仿宋" panose="02010609060101010101" charset="-122"/>
              <a:ea typeface="仿宋" panose="02010609060101010101" charset="-122"/>
              <a:cs typeface="仿宋" panose="02010609060101010101" charset="-122"/>
              <a:sym typeface="+mn-ea"/>
            </a:endParaRPr>
          </a:p>
          <a:p>
            <a:pPr algn="l">
              <a:lnSpc>
                <a:spcPct val="150000"/>
              </a:lnSpc>
            </a:pPr>
            <a:r>
              <a:rPr lang="en-US" altLang="zh-CN" sz="1800">
                <a:latin typeface="仿宋" panose="02010609060101010101" charset="-122"/>
                <a:ea typeface="仿宋" panose="02010609060101010101" charset="-122"/>
                <a:cs typeface="仿宋" panose="02010609060101010101" charset="-122"/>
                <a:sym typeface="+mn-ea"/>
              </a:rPr>
              <a:t>    </a:t>
            </a:r>
            <a:r>
              <a:rPr lang="zh-CN" sz="1800">
                <a:latin typeface="仿宋" panose="02010609060101010101" charset="-122"/>
                <a:ea typeface="仿宋" panose="02010609060101010101" charset="-122"/>
                <a:cs typeface="仿宋" panose="02010609060101010101" charset="-122"/>
                <a:sym typeface="+mn-ea"/>
              </a:rPr>
              <a:t>统一身份认证账户应与养老保险参保账户一致。以主管部门、集团等为唯一账户参加企业职工基本养老保险的，由主管部门、集团进行统一身份认证，可视业务量将下级单位、分公司业务经办人员设置为经办人。</a:t>
            </a:r>
            <a:endParaRPr lang="zh-CN" sz="1800">
              <a:latin typeface="仿宋" panose="02010609060101010101" charset="-122"/>
              <a:ea typeface="仿宋" panose="02010609060101010101" charset="-122"/>
              <a:cs typeface="仿宋" panose="02010609060101010101" charset="-122"/>
              <a:sym typeface="+mn-ea"/>
            </a:endParaRPr>
          </a:p>
        </p:txBody>
      </p:sp>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5"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pic>
        <p:nvPicPr>
          <p:cNvPr id="2" name="图片 1"/>
          <p:cNvPicPr/>
          <p:nvPr/>
        </p:nvPicPr>
        <p:blipFill>
          <a:blip r:embed="rId1"/>
          <a:stretch>
            <a:fillRect/>
          </a:stretch>
        </p:blipFill>
        <p:spPr>
          <a:xfrm>
            <a:off x="1288415" y="2475230"/>
            <a:ext cx="6636385" cy="3738245"/>
          </a:xfrm>
          <a:prstGeom prst="rect">
            <a:avLst/>
          </a:prstGeom>
          <a:noFill/>
          <a:ln w="9525">
            <a:noFill/>
          </a:ln>
        </p:spPr>
      </p:pic>
      <p:sp>
        <p:nvSpPr>
          <p:cNvPr id="6" name="TextBox 4"/>
          <p:cNvSpPr>
            <a:spLocks noChangeArrowheads="1"/>
          </p:cNvSpPr>
          <p:nvPr/>
        </p:nvSpPr>
        <p:spPr bwMode="auto">
          <a:xfrm>
            <a:off x="2832735" y="128333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（二）登录</a:t>
            </a:r>
            <a:r>
              <a:rPr lang="zh-CN" altLang="en-US" sz="2400" dirty="0">
                <a:solidFill>
                  <a:srgbClr val="E36C09"/>
                </a:solidFill>
                <a:latin typeface="楷体" panose="02010609060101010101" pitchFamily="49" charset="-122"/>
                <a:ea typeface="楷体" panose="02010609060101010101" pitchFamily="49" charset="-122"/>
              </a:rPr>
              <a:t>单位账户</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1356995" y="1750695"/>
            <a:ext cx="6671310" cy="645160"/>
          </a:xfrm>
          <a:prstGeom prst="rect">
            <a:avLst/>
          </a:prstGeom>
          <a:noFill/>
        </p:spPr>
        <p:txBody>
          <a:bodyPr wrap="square" rtlCol="0">
            <a:spAutoFit/>
          </a:bodyPr>
          <a:p>
            <a:pPr algn="ctr"/>
            <a:r>
              <a:rPr lang="zh-CN">
                <a:sym typeface="+mn-ea"/>
              </a:rPr>
              <a:t>吉林省人力资源和社会保障网上办事大厅（智慧人社）</a:t>
            </a:r>
            <a:endParaRPr lang="zh-CN">
              <a:sym typeface="+mn-ea"/>
            </a:endParaRPr>
          </a:p>
          <a:p>
            <a:pPr algn="ctr"/>
            <a:r>
              <a:rPr lang="zh-CN">
                <a:sym typeface="+mn-ea"/>
              </a:rPr>
              <a:t>网址：https://zhrs.hrss.jl.gov.cn</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2"/>
          <p:cNvSpPr/>
          <p:nvPr/>
        </p:nvSpPr>
        <p:spPr>
          <a:xfrm>
            <a:off x="3340100" y="549275"/>
            <a:ext cx="2926080" cy="368300"/>
          </a:xfrm>
          <a:prstGeom prst="rect">
            <a:avLst/>
          </a:prstGeom>
          <a:noFill/>
          <a:ln w="9525">
            <a:noFill/>
          </a:ln>
        </p:spPr>
        <p:txBody>
          <a:bodyPr wrap="none">
            <a:spAutoFit/>
          </a:bodyPr>
          <a:p>
            <a:pPr algn="l"/>
            <a:r>
              <a:rPr lang="zh-CN" altLang="en-US" dirty="0">
                <a:solidFill>
                  <a:schemeClr val="bg1"/>
                </a:solidFill>
                <a:latin typeface="宋体" panose="02010600030101010101" pitchFamily="2" charset="-122"/>
              </a:rPr>
              <a:t>三、退休资格预审系统操作</a:t>
            </a:r>
            <a:endParaRPr lang="zh-CN" altLang="en-US" dirty="0">
              <a:solidFill>
                <a:schemeClr val="bg1"/>
              </a:solidFill>
              <a:latin typeface="宋体" panose="02010600030101010101" pitchFamily="2" charset="-122"/>
            </a:endParaRPr>
          </a:p>
        </p:txBody>
      </p:sp>
      <p:sp>
        <p:nvSpPr>
          <p:cNvPr id="6" name="TextBox 4"/>
          <p:cNvSpPr>
            <a:spLocks noChangeArrowheads="1"/>
          </p:cNvSpPr>
          <p:nvPr/>
        </p:nvSpPr>
        <p:spPr bwMode="auto">
          <a:xfrm>
            <a:off x="2832735" y="1283335"/>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2400" dirty="0">
                <a:solidFill>
                  <a:srgbClr val="E36C09"/>
                </a:solidFill>
                <a:latin typeface="楷体" panose="02010609060101010101" pitchFamily="49" charset="-122"/>
                <a:ea typeface="楷体" panose="02010609060101010101" pitchFamily="49" charset="-122"/>
              </a:rPr>
              <a:t>（二）登录</a:t>
            </a:r>
            <a:r>
              <a:rPr lang="zh-CN" altLang="en-US" sz="2400" dirty="0">
                <a:solidFill>
                  <a:srgbClr val="E36C09"/>
                </a:solidFill>
                <a:latin typeface="楷体" panose="02010609060101010101" pitchFamily="49" charset="-122"/>
                <a:ea typeface="楷体" panose="02010609060101010101" pitchFamily="49" charset="-122"/>
              </a:rPr>
              <a:t>单位账户</a:t>
            </a:r>
            <a:endParaRPr lang="zh-CN" altLang="en-US" sz="2400" dirty="0">
              <a:solidFill>
                <a:srgbClr val="E36C09"/>
              </a:solidFill>
              <a:latin typeface="楷体" panose="02010609060101010101" pitchFamily="49" charset="-122"/>
              <a:ea typeface="楷体" panose="02010609060101010101" pitchFamily="49" charset="-122"/>
            </a:endParaRPr>
          </a:p>
        </p:txBody>
      </p:sp>
      <p:sp>
        <p:nvSpPr>
          <p:cNvPr id="7" name="文本框 6"/>
          <p:cNvSpPr txBox="1"/>
          <p:nvPr/>
        </p:nvSpPr>
        <p:spPr>
          <a:xfrm>
            <a:off x="1356995" y="1750695"/>
            <a:ext cx="6671310" cy="645160"/>
          </a:xfrm>
          <a:prstGeom prst="rect">
            <a:avLst/>
          </a:prstGeom>
          <a:noFill/>
        </p:spPr>
        <p:txBody>
          <a:bodyPr wrap="square" rtlCol="0">
            <a:spAutoFit/>
          </a:bodyPr>
          <a:p>
            <a:pPr algn="ctr"/>
            <a:r>
              <a:rPr lang="zh-CN">
                <a:sym typeface="+mn-ea"/>
              </a:rPr>
              <a:t>吉林省人力资源和社会保障网上办事大厅（智慧人社）</a:t>
            </a:r>
            <a:endParaRPr lang="zh-CN">
              <a:sym typeface="+mn-ea"/>
            </a:endParaRPr>
          </a:p>
          <a:p>
            <a:pPr algn="ctr"/>
            <a:r>
              <a:rPr lang="zh-CN">
                <a:sym typeface="+mn-ea"/>
              </a:rPr>
              <a:t>网址：https://zhrs.hrss.jl.gov.cn</a:t>
            </a:r>
            <a:endParaRPr lang="zh-CN" altLang="en-US"/>
          </a:p>
        </p:txBody>
      </p:sp>
      <p:pic>
        <p:nvPicPr>
          <p:cNvPr id="3" name="图片 2"/>
          <p:cNvPicPr>
            <a:picLocks noChangeAspect="1"/>
          </p:cNvPicPr>
          <p:nvPr/>
        </p:nvPicPr>
        <p:blipFill>
          <a:blip r:embed="rId1"/>
          <a:stretch>
            <a:fillRect/>
          </a:stretch>
        </p:blipFill>
        <p:spPr>
          <a:xfrm>
            <a:off x="2079625" y="2558415"/>
            <a:ext cx="5447030" cy="368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3559</Words>
  <Application>WPS 演示</Application>
  <PresentationFormat>全屏显示(4:3)</PresentationFormat>
  <Paragraphs>292</Paragraphs>
  <Slides>32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32</vt:i4>
      </vt:variant>
    </vt:vector>
  </HeadingPairs>
  <TitlesOfParts>
    <vt:vector size="50" baseType="lpstr">
      <vt:lpstr>Arial</vt:lpstr>
      <vt:lpstr>宋体</vt:lpstr>
      <vt:lpstr>Wingdings</vt:lpstr>
      <vt:lpstr>Calibri</vt:lpstr>
      <vt:lpstr>等线</vt:lpstr>
      <vt:lpstr>方正小标宋简体</vt:lpstr>
      <vt:lpstr>微软雅黑</vt:lpstr>
      <vt:lpstr>Times New Roman</vt:lpstr>
      <vt:lpstr>楷体</vt:lpstr>
      <vt:lpstr>仿宋</vt:lpstr>
      <vt:lpstr>Arial Unicode MS</vt:lpstr>
      <vt:lpstr>华文新魏</vt:lpstr>
      <vt:lpstr>新宋体</vt:lpstr>
      <vt:lpstr>微软雅黑 Light</vt:lpstr>
      <vt:lpstr>黑体</vt:lpstr>
      <vt:lpstr>方正综艺简体</vt:lpstr>
      <vt:lpstr>思源宋体 CN Light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mf</dc:creator>
  <cp:lastModifiedBy>Oo未央</cp:lastModifiedBy>
  <cp:revision>409</cp:revision>
  <dcterms:created xsi:type="dcterms:W3CDTF">2023-07-24T23:00:00Z</dcterms:created>
  <dcterms:modified xsi:type="dcterms:W3CDTF">2025-04-17T07:35:02Z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2052-12.8.2.18205</vt:lpwstr>
  </property>
  <property fmtid="{D5CDD505-2E9C-101B-9397-08002B2CF9AE}" pid="3" name="ICV">
    <vt:lpwstr>49163D61ED7446919A1F3348C5CF0768_13</vt:lpwstr>
  </property>
</Properties>
</file>